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5" Type="http://schemas.microsoft.com/office/2020/02/relationships/classificationlabels" Target="docMetadata/LabelInfo.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9" r:id="rId5"/>
    <p:sldId id="266" r:id="rId6"/>
    <p:sldId id="265" r:id="rId7"/>
    <p:sldId id="268" r:id="rId8"/>
    <p:sldId id="269" r:id="rId9"/>
    <p:sldId id="270" r:id="rId10"/>
    <p:sldId id="275" r:id="rId11"/>
    <p:sldId id="262" r:id="rId12"/>
    <p:sldId id="272" r:id="rId13"/>
    <p:sldId id="273" r:id="rId14"/>
    <p:sldId id="274" r:id="rId15"/>
    <p:sldId id="276" r:id="rId16"/>
    <p:sldId id="277" r:id="rId17"/>
    <p:sldId id="291" r:id="rId18"/>
    <p:sldId id="292" r:id="rId19"/>
    <p:sldId id="294" r:id="rId20"/>
    <p:sldId id="288" r:id="rId21"/>
    <p:sldId id="289" r:id="rId22"/>
    <p:sldId id="278" r:id="rId23"/>
    <p:sldId id="290" r:id="rId24"/>
    <p:sldId id="293" r:id="rId25"/>
    <p:sldId id="267" r:id="rId26"/>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8D"/>
    <a:srgbClr val="FFFFFF"/>
    <a:srgbClr val="E88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2"/>
  </p:normalViewPr>
  <p:slideViewPr>
    <p:cSldViewPr snapToGrid="0" snapToObjects="1">
      <p:cViewPr varScale="1">
        <p:scale>
          <a:sx n="98" d="100"/>
          <a:sy n="98" d="100"/>
        </p:scale>
        <p:origin x="1074" y="7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8" d="100"/>
          <a:sy n="118" d="100"/>
        </p:scale>
        <p:origin x="50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microsoft.com/office/2018/10/relationships/authors" Target="authors.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presProps" Target="presProp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tableStyles" Target="tableStyle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handoutMaster" Target="handoutMasters/handoutMaster1.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notesMaster" Target="notesMasters/notesMaster1.xml" /><Relationship Id="rId30" Type="http://schemas.openxmlformats.org/officeDocument/2006/relationships/viewProps" Target="viewProp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601E1D-FA2F-6147-128C-10C4008928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second stage/ lab.2</a:t>
            </a:r>
          </a:p>
        </p:txBody>
      </p:sp>
      <p:sp>
        <p:nvSpPr>
          <p:cNvPr id="3" name="Date Placeholder 2">
            <a:extLst>
              <a:ext uri="{FF2B5EF4-FFF2-40B4-BE49-F238E27FC236}">
                <a16:creationId xmlns:a16="http://schemas.microsoft.com/office/drawing/2014/main" id="{A61C6FBC-BBE9-F89C-B951-5A204A7D70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87BF33-505E-468B-A9DC-4824FF8E4927}" type="datetime1">
              <a:rPr lang="en-GB" smtClean="0"/>
              <a:t>10/08/2025</a:t>
            </a:fld>
            <a:endParaRPr lang="en-GB"/>
          </a:p>
        </p:txBody>
      </p:sp>
      <p:sp>
        <p:nvSpPr>
          <p:cNvPr id="4" name="Footer Placeholder 3">
            <a:extLst>
              <a:ext uri="{FF2B5EF4-FFF2-40B4-BE49-F238E27FC236}">
                <a16:creationId xmlns:a16="http://schemas.microsoft.com/office/drawing/2014/main" id="{7500B9EF-68F6-E31C-6555-A0FA66F10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9D59EA1-0EEE-8C0A-245C-54A58DDE53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0F8785-3D92-44A9-96D7-AAA886007589}" type="slidenum">
              <a:rPr lang="en-GB" smtClean="0"/>
              <a:t>‹#›</a:t>
            </a:fld>
            <a:endParaRPr lang="en-GB"/>
          </a:p>
        </p:txBody>
      </p:sp>
    </p:spTree>
    <p:extLst>
      <p:ext uri="{BB962C8B-B14F-4D97-AF65-F5344CB8AC3E}">
        <p14:creationId xmlns:p14="http://schemas.microsoft.com/office/powerpoint/2010/main" val="141602236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r>
              <a:rPr lang="en-GB" noProof="0"/>
              <a:t>second stage/ lab.2</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4D7B12-9137-45C8-937B-0460ABB6582B}" type="datetime1">
              <a:rPr lang="en-GB" noProof="0" smtClean="0"/>
              <a:t>10/08/2025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0C2C40-CB1C-4820-9151-EC51EC2E7E0F}" type="slidenum">
              <a:rPr lang="en-GB" noProof="0" smtClean="0"/>
              <a:t>‹#›</a:t>
            </a:fld>
            <a:endParaRPr lang="en-GB" noProof="0"/>
          </a:p>
        </p:txBody>
      </p:sp>
    </p:spTree>
    <p:extLst>
      <p:ext uri="{BB962C8B-B14F-4D97-AF65-F5344CB8AC3E}">
        <p14:creationId xmlns:p14="http://schemas.microsoft.com/office/powerpoint/2010/main" val="93105893"/>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1</a:t>
            </a:fld>
            <a:endParaRPr lang="en-GB"/>
          </a:p>
        </p:txBody>
      </p:sp>
      <p:sp>
        <p:nvSpPr>
          <p:cNvPr id="5" name="Header Placeholder 4">
            <a:extLst>
              <a:ext uri="{FF2B5EF4-FFF2-40B4-BE49-F238E27FC236}">
                <a16:creationId xmlns:a16="http://schemas.microsoft.com/office/drawing/2014/main" id="{902D9279-7F38-27FA-C78D-77559C51564A}"/>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1115142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2</a:t>
            </a:fld>
            <a:endParaRPr lang="en-GB"/>
          </a:p>
        </p:txBody>
      </p:sp>
      <p:sp>
        <p:nvSpPr>
          <p:cNvPr id="5" name="Header Placeholder 4">
            <a:extLst>
              <a:ext uri="{FF2B5EF4-FFF2-40B4-BE49-F238E27FC236}">
                <a16:creationId xmlns:a16="http://schemas.microsoft.com/office/drawing/2014/main" id="{15EA6C16-CF5D-70B9-991B-CC681AB293AB}"/>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264495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3</a:t>
            </a:fld>
            <a:endParaRPr lang="en-GB"/>
          </a:p>
        </p:txBody>
      </p:sp>
      <p:sp>
        <p:nvSpPr>
          <p:cNvPr id="5" name="Header Placeholder 4">
            <a:extLst>
              <a:ext uri="{FF2B5EF4-FFF2-40B4-BE49-F238E27FC236}">
                <a16:creationId xmlns:a16="http://schemas.microsoft.com/office/drawing/2014/main" id="{12F1B953-A117-047E-228B-9E77357E9370}"/>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103376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4</a:t>
            </a:fld>
            <a:endParaRPr lang="en-GB"/>
          </a:p>
        </p:txBody>
      </p:sp>
      <p:sp>
        <p:nvSpPr>
          <p:cNvPr id="5" name="Header Placeholder 4">
            <a:extLst>
              <a:ext uri="{FF2B5EF4-FFF2-40B4-BE49-F238E27FC236}">
                <a16:creationId xmlns:a16="http://schemas.microsoft.com/office/drawing/2014/main" id="{12F1B953-A117-047E-228B-9E77357E9370}"/>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32396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5</a:t>
            </a:fld>
            <a:endParaRPr lang="en-GB"/>
          </a:p>
        </p:txBody>
      </p:sp>
      <p:sp>
        <p:nvSpPr>
          <p:cNvPr id="5" name="Header Placeholder 4">
            <a:extLst>
              <a:ext uri="{FF2B5EF4-FFF2-40B4-BE49-F238E27FC236}">
                <a16:creationId xmlns:a16="http://schemas.microsoft.com/office/drawing/2014/main" id="{12F1B953-A117-047E-228B-9E77357E9370}"/>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1454810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BC0C2C40-CB1C-4820-9151-EC51EC2E7E0F}" type="slidenum">
              <a:rPr lang="en-GB" smtClean="0"/>
              <a:t>8</a:t>
            </a:fld>
            <a:endParaRPr lang="en-GB"/>
          </a:p>
        </p:txBody>
      </p:sp>
      <p:sp>
        <p:nvSpPr>
          <p:cNvPr id="5" name="Header Placeholder 4">
            <a:extLst>
              <a:ext uri="{FF2B5EF4-FFF2-40B4-BE49-F238E27FC236}">
                <a16:creationId xmlns:a16="http://schemas.microsoft.com/office/drawing/2014/main" id="{3F4AF395-4D3C-F2A2-8260-14F3800ACE46}"/>
              </a:ext>
            </a:extLst>
          </p:cNvPr>
          <p:cNvSpPr>
            <a:spLocks noGrp="1"/>
          </p:cNvSpPr>
          <p:nvPr>
            <p:ph type="hdr" sz="quarter"/>
          </p:nvPr>
        </p:nvSpPr>
        <p:spPr/>
        <p:txBody>
          <a:bodyPr/>
          <a:lstStyle/>
          <a:p>
            <a:pPr rtl="0"/>
            <a:r>
              <a:rPr lang="en-GB" noProof="0"/>
              <a:t>second stage/ lab.2</a:t>
            </a:r>
          </a:p>
        </p:txBody>
      </p:sp>
    </p:spTree>
    <p:extLst>
      <p:ext uri="{BB962C8B-B14F-4D97-AF65-F5344CB8AC3E}">
        <p14:creationId xmlns:p14="http://schemas.microsoft.com/office/powerpoint/2010/main" val="808071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974584-F7C5-6440-926F-F6A9781D61F4}"/>
              </a:ext>
            </a:extLst>
          </p:cNvPr>
          <p:cNvSpPr>
            <a:spLocks noGrp="1"/>
          </p:cNvSpPr>
          <p:nvPr>
            <p:ph type="title"/>
          </p:nvPr>
        </p:nvSpPr>
        <p:spPr>
          <a:xfrm>
            <a:off x="404310" y="2484470"/>
            <a:ext cx="7552916" cy="2130561"/>
          </a:xfrm>
          <a:prstGeom prst="rect">
            <a:avLst/>
          </a:prstGeom>
        </p:spPr>
        <p:txBody>
          <a:bodyPr rtlCol="0">
            <a:normAutofit/>
          </a:bodyPr>
          <a:lstStyle>
            <a:lvl1pPr>
              <a:defRPr sz="6600" b="0">
                <a:solidFill>
                  <a:schemeClr val="tx1"/>
                </a:solidFill>
              </a:defRPr>
            </a:lvl1pPr>
          </a:lstStyle>
          <a:p>
            <a:pPr rtl="0"/>
            <a:r>
              <a:rPr lang="en-US" noProof="0"/>
              <a:t>Click to edit Master title style</a:t>
            </a:r>
            <a:endParaRPr lang="en-GB" noProof="0"/>
          </a:p>
        </p:txBody>
      </p:sp>
      <p:pic>
        <p:nvPicPr>
          <p:cNvPr id="8" name="Picture 7" descr="Graphical user interface&#10;&#10;Description automatically generated">
            <a:extLst>
              <a:ext uri="{FF2B5EF4-FFF2-40B4-BE49-F238E27FC236}">
                <a16:creationId xmlns:a16="http://schemas.microsoft.com/office/drawing/2014/main" id="{D7436C2F-09FF-014A-84CC-E0A18AFE2C7C}"/>
              </a:ext>
            </a:extLst>
          </p:cNvPr>
          <p:cNvPicPr>
            <a:picLocks noChangeAspect="1"/>
          </p:cNvPicPr>
          <p:nvPr userDrawn="1"/>
        </p:nvPicPr>
        <p:blipFill>
          <a:blip r:embed="rId2"/>
          <a:stretch>
            <a:fillRect/>
          </a:stretch>
        </p:blipFill>
        <p:spPr>
          <a:xfrm>
            <a:off x="253792" y="138819"/>
            <a:ext cx="2369315" cy="867807"/>
          </a:xfrm>
          <a:prstGeom prst="rect">
            <a:avLst/>
          </a:prstGeom>
        </p:spPr>
      </p:pic>
    </p:spTree>
    <p:extLst>
      <p:ext uri="{BB962C8B-B14F-4D97-AF65-F5344CB8AC3E}">
        <p14:creationId xmlns:p14="http://schemas.microsoft.com/office/powerpoint/2010/main" val="289720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89423-CD2E-4FE4-A0A5-BF1DF9A8B222}"/>
              </a:ext>
            </a:extLst>
          </p:cNvPr>
          <p:cNvSpPr>
            <a:spLocks noGrp="1"/>
          </p:cNvSpPr>
          <p:nvPr>
            <p:ph type="title"/>
          </p:nvPr>
        </p:nvSpPr>
        <p:spPr>
          <a:xfrm>
            <a:off x="838200" y="365125"/>
            <a:ext cx="10515600" cy="1325563"/>
          </a:xfrm>
          <a:prstGeom prst="rect">
            <a:avLst/>
          </a:prstGeom>
        </p:spPr>
        <p:txBody>
          <a:bodyPr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FD721021-E600-4985-9CB7-C91662580291}"/>
              </a:ext>
            </a:extLst>
          </p:cNvPr>
          <p:cNvSpPr>
            <a:spLocks noGrp="1"/>
          </p:cNvSpPr>
          <p:nvPr>
            <p:ph type="body" orient="vert" idx="1"/>
          </p:nvPr>
        </p:nvSpPr>
        <p:spPr>
          <a:xfrm>
            <a:off x="838200" y="1825625"/>
            <a:ext cx="10515600" cy="4351338"/>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3CBF65E1-9312-40C9-B537-2EF2373A3D58}"/>
              </a:ext>
            </a:extLst>
          </p:cNvPr>
          <p:cNvSpPr>
            <a:spLocks noGrp="1"/>
          </p:cNvSpPr>
          <p:nvPr>
            <p:ph type="dt" sz="half" idx="10"/>
          </p:nvPr>
        </p:nvSpPr>
        <p:spPr/>
        <p:txBody>
          <a:bodyPr rtlCol="0"/>
          <a:lstStyle/>
          <a:p>
            <a:pPr rtl="0"/>
            <a:endParaRPr lang="en-GB" noProof="0"/>
          </a:p>
        </p:txBody>
      </p:sp>
      <p:sp>
        <p:nvSpPr>
          <p:cNvPr id="5" name="Footer Placeholder 4">
            <a:extLst>
              <a:ext uri="{FF2B5EF4-FFF2-40B4-BE49-F238E27FC236}">
                <a16:creationId xmlns:a16="http://schemas.microsoft.com/office/drawing/2014/main" id="{9727D5D2-711E-4128-B02F-A2F5F3B7B68D}"/>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FA8A264A-3B0E-4789-8D33-E3B8BB427F16}"/>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56706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5CD398-88C4-4D5A-B800-66982108964E}"/>
              </a:ext>
            </a:extLst>
          </p:cNvPr>
          <p:cNvSpPr>
            <a:spLocks noGrp="1"/>
          </p:cNvSpPr>
          <p:nvPr>
            <p:ph type="title" orient="vert"/>
          </p:nvPr>
        </p:nvSpPr>
        <p:spPr>
          <a:xfrm>
            <a:off x="8724900" y="365125"/>
            <a:ext cx="2628900" cy="5811838"/>
          </a:xfrm>
          <a:prstGeom prst="rect">
            <a:avLst/>
          </a:prstGeom>
        </p:spPr>
        <p:txBody>
          <a:bodyPr vert="eaVert" rtlCol="0"/>
          <a:lstStyle/>
          <a:p>
            <a:pPr rtl="0"/>
            <a:r>
              <a:rPr lang="en-US" noProof="0"/>
              <a:t>Click to edit Master title style</a:t>
            </a:r>
            <a:endParaRPr lang="en-GB" noProof="0"/>
          </a:p>
        </p:txBody>
      </p:sp>
      <p:sp>
        <p:nvSpPr>
          <p:cNvPr id="3" name="Vertical Text Placeholder 2">
            <a:extLst>
              <a:ext uri="{FF2B5EF4-FFF2-40B4-BE49-F238E27FC236}">
                <a16:creationId xmlns:a16="http://schemas.microsoft.com/office/drawing/2014/main" id="{CA0AE657-6D14-4EC6-AF23-3733CA7ECAF9}"/>
              </a:ext>
            </a:extLst>
          </p:cNvPr>
          <p:cNvSpPr>
            <a:spLocks noGrp="1"/>
          </p:cNvSpPr>
          <p:nvPr>
            <p:ph type="body" orient="vert" idx="1"/>
          </p:nvPr>
        </p:nvSpPr>
        <p:spPr>
          <a:xfrm>
            <a:off x="838200" y="365125"/>
            <a:ext cx="7734300" cy="5811838"/>
          </a:xfrm>
          <a:prstGeom prst="rect">
            <a:avLst/>
          </a:prstGeo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5C013624-5ED1-471D-B870-97A863791322}"/>
              </a:ext>
            </a:extLst>
          </p:cNvPr>
          <p:cNvSpPr>
            <a:spLocks noGrp="1"/>
          </p:cNvSpPr>
          <p:nvPr>
            <p:ph type="dt" sz="half" idx="10"/>
          </p:nvPr>
        </p:nvSpPr>
        <p:spPr/>
        <p:txBody>
          <a:bodyPr rtlCol="0"/>
          <a:lstStyle/>
          <a:p>
            <a:pPr rtl="0"/>
            <a:endParaRPr lang="en-GB" noProof="0"/>
          </a:p>
        </p:txBody>
      </p:sp>
      <p:sp>
        <p:nvSpPr>
          <p:cNvPr id="5" name="Footer Placeholder 4">
            <a:extLst>
              <a:ext uri="{FF2B5EF4-FFF2-40B4-BE49-F238E27FC236}">
                <a16:creationId xmlns:a16="http://schemas.microsoft.com/office/drawing/2014/main" id="{B3A089F5-C44A-423E-A411-0170507EB571}"/>
              </a:ext>
            </a:extLst>
          </p:cNvPr>
          <p:cNvSpPr>
            <a:spLocks noGrp="1"/>
          </p:cNvSpPr>
          <p:nvPr>
            <p:ph type="ftr" sz="quarter" idx="11"/>
          </p:nvPr>
        </p:nvSpPr>
        <p:spPr/>
        <p:txBody>
          <a:bodyPr rtlCol="0"/>
          <a:lstStyle/>
          <a:p>
            <a:pPr rtl="0"/>
            <a:endParaRPr lang="en-GB" noProof="0"/>
          </a:p>
        </p:txBody>
      </p:sp>
      <p:sp>
        <p:nvSpPr>
          <p:cNvPr id="6" name="Slide Number Placeholder 5">
            <a:extLst>
              <a:ext uri="{FF2B5EF4-FFF2-40B4-BE49-F238E27FC236}">
                <a16:creationId xmlns:a16="http://schemas.microsoft.com/office/drawing/2014/main" id="{FEA2F323-E5A0-4612-B41A-6BBC2FFFEB2E}"/>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1156236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2A72F24-C2F4-A848-9526-6DDE3032300C}"/>
              </a:ext>
            </a:extLst>
          </p:cNvPr>
          <p:cNvSpPr>
            <a:spLocks noGrp="1"/>
          </p:cNvSpPr>
          <p:nvPr>
            <p:ph sz="quarter" idx="10"/>
          </p:nvPr>
        </p:nvSpPr>
        <p:spPr>
          <a:xfrm>
            <a:off x="444500" y="1460500"/>
            <a:ext cx="5327904" cy="3977640"/>
          </a:xfrm>
          <a:prstGeom prst="rect">
            <a:avLst/>
          </a:prstGeom>
        </p:spPr>
        <p:txBody>
          <a:bodyPr vert="horz" lIns="91440" tIns="45720" rIns="91440" bIns="45720" rtlCol="0">
            <a:normAutofit/>
          </a:bodyPr>
          <a:lstStyle>
            <a:lvl1pPr>
              <a:lnSpc>
                <a:spcPct val="100000"/>
              </a:lnSpc>
              <a:defRPr lang="en-US" sz="1400" smtClean="0">
                <a:solidFill>
                  <a:schemeClr val="tx1">
                    <a:lumMod val="75000"/>
                    <a:lumOff val="25000"/>
                  </a:schemeClr>
                </a:solidFill>
              </a:defRPr>
            </a:lvl1pPr>
            <a:lvl2pPr>
              <a:lnSpc>
                <a:spcPct val="100000"/>
              </a:lnSpc>
              <a:defRPr lang="en-US" sz="1400" smtClean="0">
                <a:solidFill>
                  <a:schemeClr val="tx1">
                    <a:lumMod val="75000"/>
                    <a:lumOff val="25000"/>
                  </a:schemeClr>
                </a:solidFill>
              </a:defRPr>
            </a:lvl2pPr>
            <a:lvl3pPr>
              <a:lnSpc>
                <a:spcPct val="100000"/>
              </a:lnSpc>
              <a:defRPr lang="en-US" sz="1400" smtClean="0">
                <a:solidFill>
                  <a:schemeClr val="tx1">
                    <a:lumMod val="75000"/>
                    <a:lumOff val="25000"/>
                  </a:schemeClr>
                </a:solidFill>
              </a:defRPr>
            </a:lvl3pPr>
            <a:lvl4pPr>
              <a:lnSpc>
                <a:spcPct val="100000"/>
              </a:lnSpc>
              <a:defRPr lang="en-US" sz="1400" smtClean="0">
                <a:solidFill>
                  <a:schemeClr val="tx1">
                    <a:lumMod val="75000"/>
                    <a:lumOff val="25000"/>
                  </a:schemeClr>
                </a:solidFill>
              </a:defRPr>
            </a:lvl4pPr>
            <a:lvl5pPr>
              <a:lnSpc>
                <a:spcPct val="100000"/>
              </a:lnSpc>
              <a:defRPr lang="en-US" sz="1400">
                <a:solidFill>
                  <a:schemeClr val="tx1">
                    <a:lumMod val="75000"/>
                    <a:lumOff val="25000"/>
                  </a:schemeClr>
                </a:solidFill>
              </a:defRPr>
            </a:lvl5pPr>
          </a:lstStyle>
          <a:p>
            <a:pPr marL="0" lvl="0" indent="0" rtl="0">
              <a:lnSpc>
                <a:spcPct val="150000"/>
              </a:lnSpc>
              <a:spcBef>
                <a:spcPts val="1000"/>
              </a:spcBef>
              <a:spcAft>
                <a:spcPts val="1200"/>
              </a:spcAft>
              <a:buNone/>
            </a:pPr>
            <a:r>
              <a:rPr lang="en-US" noProof="0"/>
              <a:t>Click to edit Master text styles</a:t>
            </a:r>
          </a:p>
          <a:p>
            <a:pPr marL="0" lvl="1" indent="0" rtl="0">
              <a:lnSpc>
                <a:spcPct val="150000"/>
              </a:lnSpc>
              <a:spcBef>
                <a:spcPts val="1000"/>
              </a:spcBef>
              <a:spcAft>
                <a:spcPts val="1200"/>
              </a:spcAft>
              <a:buNone/>
            </a:pPr>
            <a:r>
              <a:rPr lang="en-US" noProof="0"/>
              <a:t>Second level</a:t>
            </a:r>
          </a:p>
          <a:p>
            <a:pPr marL="0" lvl="2" indent="0" rtl="0">
              <a:lnSpc>
                <a:spcPct val="150000"/>
              </a:lnSpc>
              <a:spcBef>
                <a:spcPts val="1000"/>
              </a:spcBef>
              <a:spcAft>
                <a:spcPts val="1200"/>
              </a:spcAft>
              <a:buNone/>
            </a:pPr>
            <a:r>
              <a:rPr lang="en-US" noProof="0"/>
              <a:t>Third level</a:t>
            </a:r>
          </a:p>
          <a:p>
            <a:pPr marL="0" lvl="3" indent="0" rtl="0">
              <a:lnSpc>
                <a:spcPct val="150000"/>
              </a:lnSpc>
              <a:spcBef>
                <a:spcPts val="1000"/>
              </a:spcBef>
              <a:spcAft>
                <a:spcPts val="1200"/>
              </a:spcAft>
              <a:buNone/>
            </a:pPr>
            <a:r>
              <a:rPr lang="en-US" noProof="0"/>
              <a:t>Fourth level</a:t>
            </a:r>
          </a:p>
          <a:p>
            <a:pPr marL="0" lvl="4" indent="0" rtl="0">
              <a:lnSpc>
                <a:spcPct val="150000"/>
              </a:lnSpc>
              <a:spcBef>
                <a:spcPts val="1000"/>
              </a:spcBef>
              <a:spcAft>
                <a:spcPts val="1200"/>
              </a:spcAft>
              <a:buNone/>
            </a:pPr>
            <a:r>
              <a:rPr lang="en-US" noProof="0"/>
              <a:t>Fifth level</a:t>
            </a:r>
            <a:endParaRPr lang="en-GB" noProof="0"/>
          </a:p>
        </p:txBody>
      </p:sp>
      <p:sp>
        <p:nvSpPr>
          <p:cNvPr id="9" name="Date Placeholder 3">
            <a:extLst>
              <a:ext uri="{FF2B5EF4-FFF2-40B4-BE49-F238E27FC236}">
                <a16:creationId xmlns:a16="http://schemas.microsoft.com/office/drawing/2014/main" id="{0B5A9DDA-5C61-C94F-9C1E-F412423AF3E7}"/>
              </a:ext>
            </a:extLst>
          </p:cNvPr>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endParaRPr lang="en-GB" noProof="0"/>
          </a:p>
        </p:txBody>
      </p:sp>
      <p:sp>
        <p:nvSpPr>
          <p:cNvPr id="10" name="Footer Placeholder 4">
            <a:extLst>
              <a:ext uri="{FF2B5EF4-FFF2-40B4-BE49-F238E27FC236}">
                <a16:creationId xmlns:a16="http://schemas.microsoft.com/office/drawing/2014/main" id="{AB9CE1BE-CD51-BD42-A659-2F084EB57DE7}"/>
              </a:ext>
            </a:extLst>
          </p:cNvPr>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n-GB" noProof="0"/>
          </a:p>
        </p:txBody>
      </p:sp>
      <p:sp>
        <p:nvSpPr>
          <p:cNvPr id="11" name="Slide Number Placeholder 5">
            <a:extLst>
              <a:ext uri="{FF2B5EF4-FFF2-40B4-BE49-F238E27FC236}">
                <a16:creationId xmlns:a16="http://schemas.microsoft.com/office/drawing/2014/main" id="{F2707C4E-5419-8141-80B3-E4B112655C23}"/>
              </a:ext>
            </a:extLst>
          </p:cNvPr>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n-GB" noProof="0" smtClean="0"/>
              <a:pPr/>
              <a:t>‹#›</a:t>
            </a:fld>
            <a:endParaRPr lang="en-GB" noProof="0"/>
          </a:p>
        </p:txBody>
      </p:sp>
      <p:cxnSp>
        <p:nvCxnSpPr>
          <p:cNvPr id="12" name="Straight Connector 11">
            <a:extLst>
              <a:ext uri="{FF2B5EF4-FFF2-40B4-BE49-F238E27FC236}">
                <a16:creationId xmlns:a16="http://schemas.microsoft.com/office/drawing/2014/main" id="{06D362EF-E079-514F-814C-6085176CA7AD}"/>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2AC75DAD-32BC-CC41-8DF4-9E68DB31CFAC}"/>
              </a:ext>
            </a:extLst>
          </p:cNvPr>
          <p:cNvSpPr>
            <a:spLocks noGrp="1"/>
          </p:cNvSpPr>
          <p:nvPr>
            <p:ph type="title"/>
          </p:nvPr>
        </p:nvSpPr>
        <p:spPr>
          <a:xfrm>
            <a:off x="444500" y="430609"/>
            <a:ext cx="9146972" cy="640080"/>
          </a:xfrm>
          <a:prstGeom prst="rect">
            <a:avLst/>
          </a:prstGeom>
        </p:spPr>
        <p:txBody>
          <a:bodyPr rtlCol="0">
            <a:normAutofit/>
          </a:bodyPr>
          <a:lstStyle>
            <a:lvl1pPr>
              <a:defRPr sz="2800"/>
            </a:lvl1pPr>
          </a:lstStyle>
          <a:p>
            <a:pPr rtl="0"/>
            <a:r>
              <a:rPr lang="en-US" noProof="0"/>
              <a:t>Click to edit Master title style</a:t>
            </a:r>
            <a:endParaRPr lang="en-GB" noProof="0"/>
          </a:p>
        </p:txBody>
      </p:sp>
    </p:spTree>
    <p:extLst>
      <p:ext uri="{BB962C8B-B14F-4D97-AF65-F5344CB8AC3E}">
        <p14:creationId xmlns:p14="http://schemas.microsoft.com/office/powerpoint/2010/main" val="336217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0EAB2A1-27FC-7D46-BBF1-72410CED554C}"/>
              </a:ext>
            </a:extLst>
          </p:cNvPr>
          <p:cNvSpPr>
            <a:spLocks noGrp="1"/>
          </p:cNvSpPr>
          <p:nvPr>
            <p:ph sz="quarter" idx="13"/>
          </p:nvPr>
        </p:nvSpPr>
        <p:spPr>
          <a:xfrm>
            <a:off x="450596" y="2560320"/>
            <a:ext cx="9445752" cy="3977640"/>
          </a:xfrm>
          <a:prstGeom prst="rect">
            <a:avLst/>
          </a:prstGeom>
        </p:spPr>
        <p:txBody>
          <a:bodyPr vert="horz" lIns="91440" tIns="45720" rIns="91440" bIns="45720" rtlCol="0">
            <a:normAutofit/>
          </a:bodyPr>
          <a:lstStyle>
            <a:lvl1pPr>
              <a:defRPr lang="en-US" sz="2400" smtClean="0">
                <a:solidFill>
                  <a:schemeClr val="tx1">
                    <a:lumMod val="75000"/>
                    <a:lumOff val="25000"/>
                  </a:schemeClr>
                </a:solidFill>
                <a:latin typeface="+mn-lt"/>
              </a:defRPr>
            </a:lvl1pPr>
            <a:lvl2pPr>
              <a:defRPr lang="en-US" sz="1200" dirty="0" smtClean="0">
                <a:solidFill>
                  <a:schemeClr val="tx1">
                    <a:lumMod val="75000"/>
                    <a:lumOff val="25000"/>
                  </a:schemeClr>
                </a:solidFill>
                <a:latin typeface="+mn-lt"/>
              </a:defRPr>
            </a:lvl2pPr>
            <a:lvl3pPr>
              <a:defRPr lang="en-US" sz="1200" dirty="0" smtClean="0">
                <a:solidFill>
                  <a:schemeClr val="tx1">
                    <a:lumMod val="75000"/>
                    <a:lumOff val="25000"/>
                  </a:schemeClr>
                </a:solidFill>
                <a:latin typeface="+mn-lt"/>
              </a:defRPr>
            </a:lvl3pPr>
            <a:lvl4pPr>
              <a:defRPr lang="en-US" sz="1200" dirty="0" smtClean="0">
                <a:solidFill>
                  <a:schemeClr val="tx1">
                    <a:lumMod val="75000"/>
                    <a:lumOff val="25000"/>
                  </a:schemeClr>
                </a:solidFill>
                <a:latin typeface="+mn-lt"/>
              </a:defRPr>
            </a:lvl4pPr>
            <a:lvl5pPr>
              <a:defRPr lang="en-US" sz="1200" dirty="0">
                <a:solidFill>
                  <a:schemeClr val="tx1">
                    <a:lumMod val="75000"/>
                    <a:lumOff val="25000"/>
                  </a:schemeClr>
                </a:solidFill>
                <a:latin typeface="+mn-lt"/>
              </a:defRPr>
            </a:lvl5pPr>
          </a:lstStyle>
          <a:p>
            <a:pPr marL="0" lvl="0" indent="0" rtl="0">
              <a:lnSpc>
                <a:spcPct val="150000"/>
              </a:lnSpc>
              <a:spcBef>
                <a:spcPts val="1000"/>
              </a:spcBef>
              <a:spcAft>
                <a:spcPts val="1200"/>
              </a:spcAft>
              <a:buNone/>
            </a:pPr>
            <a:r>
              <a:rPr lang="en-US" noProof="0"/>
              <a:t>Click to edit Master text styles</a:t>
            </a:r>
          </a:p>
          <a:p>
            <a:pPr marL="0" lvl="1" indent="0" rtl="0">
              <a:lnSpc>
                <a:spcPct val="150000"/>
              </a:lnSpc>
              <a:spcBef>
                <a:spcPts val="1000"/>
              </a:spcBef>
              <a:spcAft>
                <a:spcPts val="1200"/>
              </a:spcAft>
              <a:buNone/>
            </a:pPr>
            <a:r>
              <a:rPr lang="en-US" noProof="0"/>
              <a:t>Second level</a:t>
            </a:r>
          </a:p>
          <a:p>
            <a:pPr marL="0" lvl="2" indent="0" rtl="0">
              <a:lnSpc>
                <a:spcPct val="150000"/>
              </a:lnSpc>
              <a:spcBef>
                <a:spcPts val="1000"/>
              </a:spcBef>
              <a:spcAft>
                <a:spcPts val="1200"/>
              </a:spcAft>
              <a:buNone/>
            </a:pPr>
            <a:r>
              <a:rPr lang="en-US" noProof="0"/>
              <a:t>Third level</a:t>
            </a:r>
          </a:p>
          <a:p>
            <a:pPr marL="0" lvl="3" indent="0" rtl="0">
              <a:lnSpc>
                <a:spcPct val="150000"/>
              </a:lnSpc>
              <a:spcBef>
                <a:spcPts val="1000"/>
              </a:spcBef>
              <a:spcAft>
                <a:spcPts val="1200"/>
              </a:spcAft>
              <a:buNone/>
            </a:pPr>
            <a:r>
              <a:rPr lang="en-US" noProof="0"/>
              <a:t>Fourth level</a:t>
            </a:r>
          </a:p>
          <a:p>
            <a:pPr marL="0" lvl="4" indent="0" rtl="0">
              <a:lnSpc>
                <a:spcPct val="150000"/>
              </a:lnSpc>
              <a:spcBef>
                <a:spcPts val="1000"/>
              </a:spcBef>
              <a:spcAft>
                <a:spcPts val="1200"/>
              </a:spcAft>
              <a:buNone/>
            </a:pPr>
            <a:r>
              <a:rPr lang="en-US" noProof="0"/>
              <a:t>Fifth level</a:t>
            </a:r>
            <a:endParaRPr lang="en-GB" noProof="0"/>
          </a:p>
        </p:txBody>
      </p:sp>
      <p:cxnSp>
        <p:nvCxnSpPr>
          <p:cNvPr id="8" name="Straight Connector 7">
            <a:extLst>
              <a:ext uri="{FF2B5EF4-FFF2-40B4-BE49-F238E27FC236}">
                <a16:creationId xmlns:a16="http://schemas.microsoft.com/office/drawing/2014/main" id="{1170A3AA-4210-FB4E-9790-9D6891AFF655}"/>
              </a:ext>
            </a:extLst>
          </p:cNvPr>
          <p:cNvCxnSpPr>
            <a:cxnSpLocks/>
          </p:cNvCxnSpPr>
          <p:nvPr userDrawn="1"/>
        </p:nvCxnSpPr>
        <p:spPr>
          <a:xfrm>
            <a:off x="533400" y="1104900"/>
            <a:ext cx="11119104"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28B6F196-1924-E341-B33B-77AEF4A875CF}"/>
              </a:ext>
            </a:extLst>
          </p:cNvPr>
          <p:cNvSpPr>
            <a:spLocks noGrp="1"/>
          </p:cNvSpPr>
          <p:nvPr>
            <p:ph type="title"/>
          </p:nvPr>
        </p:nvSpPr>
        <p:spPr>
          <a:xfrm>
            <a:off x="444500" y="430609"/>
            <a:ext cx="9146972" cy="640080"/>
          </a:xfrm>
          <a:prstGeom prst="rect">
            <a:avLst/>
          </a:prstGeom>
        </p:spPr>
        <p:txBody>
          <a:bodyPr rtlCol="0">
            <a:normAutofit/>
          </a:bodyPr>
          <a:lstStyle>
            <a:lvl1pPr>
              <a:defRPr sz="2800"/>
            </a:lvl1pPr>
          </a:lstStyle>
          <a:p>
            <a:pPr rtl="0"/>
            <a:r>
              <a:rPr lang="en-US" noProof="0"/>
              <a:t>Click to edit Master title style</a:t>
            </a:r>
            <a:endParaRPr lang="en-GB" noProof="0"/>
          </a:p>
        </p:txBody>
      </p:sp>
    </p:spTree>
    <p:extLst>
      <p:ext uri="{BB962C8B-B14F-4D97-AF65-F5344CB8AC3E}">
        <p14:creationId xmlns:p14="http://schemas.microsoft.com/office/powerpoint/2010/main" val="273648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BE2BF-67D0-421C-B0EA-C2FDA38E908E}"/>
              </a:ext>
            </a:extLst>
          </p:cNvPr>
          <p:cNvSpPr>
            <a:spLocks noGrp="1"/>
          </p:cNvSpPr>
          <p:nvPr>
            <p:ph type="title"/>
          </p:nvPr>
        </p:nvSpPr>
        <p:spPr>
          <a:xfrm>
            <a:off x="838200" y="365125"/>
            <a:ext cx="10515600" cy="1325563"/>
          </a:xfrm>
          <a:prstGeom prst="rect">
            <a:avLst/>
          </a:prstGeom>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19ED459D-4DBB-4B08-B28E-38CB294598EB}"/>
              </a:ext>
            </a:extLst>
          </p:cNvPr>
          <p:cNvSpPr>
            <a:spLocks noGrp="1"/>
          </p:cNvSpPr>
          <p:nvPr>
            <p:ph sz="half" idx="1"/>
          </p:nvPr>
        </p:nvSpPr>
        <p:spPr>
          <a:xfrm>
            <a:off x="838200" y="1825625"/>
            <a:ext cx="5181601" cy="435133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619D5826-9D5D-45F7-9039-C9593873510D}"/>
              </a:ext>
            </a:extLst>
          </p:cNvPr>
          <p:cNvSpPr>
            <a:spLocks noGrp="1"/>
          </p:cNvSpPr>
          <p:nvPr>
            <p:ph sz="half" idx="2"/>
          </p:nvPr>
        </p:nvSpPr>
        <p:spPr>
          <a:xfrm>
            <a:off x="6172200" y="1825625"/>
            <a:ext cx="5181601" cy="435133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Date Placeholder 4">
            <a:extLst>
              <a:ext uri="{FF2B5EF4-FFF2-40B4-BE49-F238E27FC236}">
                <a16:creationId xmlns:a16="http://schemas.microsoft.com/office/drawing/2014/main" id="{C3C35230-6E6B-4AE2-A238-476A2293EE28}"/>
              </a:ext>
            </a:extLst>
          </p:cNvPr>
          <p:cNvSpPr>
            <a:spLocks noGrp="1"/>
          </p:cNvSpPr>
          <p:nvPr>
            <p:ph type="dt" sz="half" idx="10"/>
          </p:nvPr>
        </p:nvSpPr>
        <p:spPr/>
        <p:txBody>
          <a:bodyPr rtlCol="0"/>
          <a:lstStyle/>
          <a:p>
            <a:pPr rtl="0"/>
            <a:endParaRPr lang="en-GB" noProof="0"/>
          </a:p>
        </p:txBody>
      </p:sp>
      <p:sp>
        <p:nvSpPr>
          <p:cNvPr id="6" name="Footer Placeholder 5">
            <a:extLst>
              <a:ext uri="{FF2B5EF4-FFF2-40B4-BE49-F238E27FC236}">
                <a16:creationId xmlns:a16="http://schemas.microsoft.com/office/drawing/2014/main" id="{B3EC195B-3566-4F5A-8A17-C0D96E0DC8AB}"/>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B5A64FFA-F5D7-4974-90D5-37C1E4F5D4C4}"/>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1284014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93013-51BB-4A17-B3BD-969427C676BB}"/>
              </a:ext>
            </a:extLst>
          </p:cNvPr>
          <p:cNvSpPr>
            <a:spLocks noGrp="1"/>
          </p:cNvSpPr>
          <p:nvPr>
            <p:ph type="title"/>
          </p:nvPr>
        </p:nvSpPr>
        <p:spPr>
          <a:xfrm>
            <a:off x="839788" y="365125"/>
            <a:ext cx="10515600" cy="1325563"/>
          </a:xfrm>
          <a:prstGeom prst="rect">
            <a:avLst/>
          </a:prstGeo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E965D238-163E-4CA0-8D72-013A528AF55D}"/>
              </a:ext>
            </a:extLst>
          </p:cNvPr>
          <p:cNvSpPr>
            <a:spLocks noGrp="1"/>
          </p:cNvSpPr>
          <p:nvPr>
            <p:ph type="body" idx="1"/>
          </p:nvPr>
        </p:nvSpPr>
        <p:spPr>
          <a:xfrm>
            <a:off x="839789" y="1681164"/>
            <a:ext cx="5157787" cy="823912"/>
          </a:xfrm>
          <a:prstGeom prst="rect">
            <a:avLst/>
          </a:prstGeom>
        </p:spPr>
        <p:txBody>
          <a:bodyPr rtlCol="0"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9974BFD3-F57E-442B-B0D6-44B28B98ABBA}"/>
              </a:ext>
            </a:extLst>
          </p:cNvPr>
          <p:cNvSpPr>
            <a:spLocks noGrp="1"/>
          </p:cNvSpPr>
          <p:nvPr>
            <p:ph sz="half" idx="2"/>
          </p:nvPr>
        </p:nvSpPr>
        <p:spPr>
          <a:xfrm>
            <a:off x="839789" y="2505075"/>
            <a:ext cx="5157787" cy="368458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D6C678E-A9F6-402F-AB68-0001BA3C2376}"/>
              </a:ext>
            </a:extLst>
          </p:cNvPr>
          <p:cNvSpPr>
            <a:spLocks noGrp="1"/>
          </p:cNvSpPr>
          <p:nvPr>
            <p:ph type="body" sz="quarter" idx="3"/>
          </p:nvPr>
        </p:nvSpPr>
        <p:spPr>
          <a:xfrm>
            <a:off x="6172201" y="1681164"/>
            <a:ext cx="5183188" cy="823912"/>
          </a:xfrm>
          <a:prstGeom prst="rect">
            <a:avLst/>
          </a:prstGeom>
        </p:spPr>
        <p:txBody>
          <a:bodyPr rtlCol="0"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3" indent="0">
              <a:buNone/>
              <a:defRPr sz="1600" b="1"/>
            </a:lvl5pPr>
            <a:lvl6pPr marL="2285978" indent="0">
              <a:buNone/>
              <a:defRPr sz="1600" b="1"/>
            </a:lvl6pPr>
            <a:lvl7pPr marL="2743174" indent="0">
              <a:buNone/>
              <a:defRPr sz="1600" b="1"/>
            </a:lvl7pPr>
            <a:lvl8pPr marL="3200370" indent="0">
              <a:buNone/>
              <a:defRPr sz="1600" b="1"/>
            </a:lvl8pPr>
            <a:lvl9pPr marL="3657565"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AAC1CE1F-0133-4A8E-9510-3927C275ADB7}"/>
              </a:ext>
            </a:extLst>
          </p:cNvPr>
          <p:cNvSpPr>
            <a:spLocks noGrp="1"/>
          </p:cNvSpPr>
          <p:nvPr>
            <p:ph sz="quarter" idx="4"/>
          </p:nvPr>
        </p:nvSpPr>
        <p:spPr>
          <a:xfrm>
            <a:off x="6172201" y="2505075"/>
            <a:ext cx="5183188" cy="3684588"/>
          </a:xfrm>
          <a:prstGeom prst="rect">
            <a:avLst/>
          </a:prstGeo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7" name="Date Placeholder 6">
            <a:extLst>
              <a:ext uri="{FF2B5EF4-FFF2-40B4-BE49-F238E27FC236}">
                <a16:creationId xmlns:a16="http://schemas.microsoft.com/office/drawing/2014/main" id="{3A812791-1A66-47A2-B8AB-CF2C8494CA0A}"/>
              </a:ext>
            </a:extLst>
          </p:cNvPr>
          <p:cNvSpPr>
            <a:spLocks noGrp="1"/>
          </p:cNvSpPr>
          <p:nvPr>
            <p:ph type="dt" sz="half" idx="10"/>
          </p:nvPr>
        </p:nvSpPr>
        <p:spPr/>
        <p:txBody>
          <a:bodyPr rtlCol="0"/>
          <a:lstStyle/>
          <a:p>
            <a:pPr rtl="0"/>
            <a:endParaRPr lang="en-GB" noProof="0"/>
          </a:p>
        </p:txBody>
      </p:sp>
      <p:sp>
        <p:nvSpPr>
          <p:cNvPr id="8" name="Footer Placeholder 7">
            <a:extLst>
              <a:ext uri="{FF2B5EF4-FFF2-40B4-BE49-F238E27FC236}">
                <a16:creationId xmlns:a16="http://schemas.microsoft.com/office/drawing/2014/main" id="{4433D370-BE25-4CF9-8D18-A8B0D6286AC1}"/>
              </a:ext>
            </a:extLst>
          </p:cNvPr>
          <p:cNvSpPr>
            <a:spLocks noGrp="1"/>
          </p:cNvSpPr>
          <p:nvPr>
            <p:ph type="ftr" sz="quarter" idx="11"/>
          </p:nvPr>
        </p:nvSpPr>
        <p:spPr/>
        <p:txBody>
          <a:bodyPr rtlCol="0"/>
          <a:lstStyle/>
          <a:p>
            <a:pPr rtl="0"/>
            <a:endParaRPr lang="en-GB" noProof="0"/>
          </a:p>
        </p:txBody>
      </p:sp>
      <p:sp>
        <p:nvSpPr>
          <p:cNvPr id="9" name="Slide Number Placeholder 8">
            <a:extLst>
              <a:ext uri="{FF2B5EF4-FFF2-40B4-BE49-F238E27FC236}">
                <a16:creationId xmlns:a16="http://schemas.microsoft.com/office/drawing/2014/main" id="{5CFF9EFB-2082-4B18-8532-2E058DF98F6F}"/>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3793323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A482C-C319-43FD-93FF-980D21E2E196}"/>
              </a:ext>
            </a:extLst>
          </p:cNvPr>
          <p:cNvSpPr>
            <a:spLocks noGrp="1"/>
          </p:cNvSpPr>
          <p:nvPr>
            <p:ph type="title"/>
          </p:nvPr>
        </p:nvSpPr>
        <p:spPr>
          <a:xfrm>
            <a:off x="838200" y="365125"/>
            <a:ext cx="10515600" cy="1325563"/>
          </a:xfrm>
          <a:prstGeom prst="rect">
            <a:avLst/>
          </a:prstGeom>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4203A496-9194-4AF3-A700-304E648B30AF}"/>
              </a:ext>
            </a:extLst>
          </p:cNvPr>
          <p:cNvSpPr>
            <a:spLocks noGrp="1"/>
          </p:cNvSpPr>
          <p:nvPr>
            <p:ph type="dt" sz="half" idx="10"/>
          </p:nvPr>
        </p:nvSpPr>
        <p:spPr/>
        <p:txBody>
          <a:bodyPr rtlCol="0"/>
          <a:lstStyle/>
          <a:p>
            <a:pPr rtl="0"/>
            <a:endParaRPr lang="en-GB" noProof="0"/>
          </a:p>
        </p:txBody>
      </p:sp>
      <p:sp>
        <p:nvSpPr>
          <p:cNvPr id="4" name="Footer Placeholder 3">
            <a:extLst>
              <a:ext uri="{FF2B5EF4-FFF2-40B4-BE49-F238E27FC236}">
                <a16:creationId xmlns:a16="http://schemas.microsoft.com/office/drawing/2014/main" id="{5303CEB3-10DB-4C6B-B786-6EA61FEAF4ED}"/>
              </a:ext>
            </a:extLst>
          </p:cNvPr>
          <p:cNvSpPr>
            <a:spLocks noGrp="1"/>
          </p:cNvSpPr>
          <p:nvPr>
            <p:ph type="ftr" sz="quarter" idx="11"/>
          </p:nvPr>
        </p:nvSpPr>
        <p:spPr/>
        <p:txBody>
          <a:bodyPr rtlCol="0"/>
          <a:lstStyle/>
          <a:p>
            <a:pPr rtl="0"/>
            <a:endParaRPr lang="en-GB" noProof="0"/>
          </a:p>
        </p:txBody>
      </p:sp>
      <p:sp>
        <p:nvSpPr>
          <p:cNvPr id="5" name="Slide Number Placeholder 4">
            <a:extLst>
              <a:ext uri="{FF2B5EF4-FFF2-40B4-BE49-F238E27FC236}">
                <a16:creationId xmlns:a16="http://schemas.microsoft.com/office/drawing/2014/main" id="{E36A844B-2D32-4E86-8B10-61DBDBE59C29}"/>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398374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1782B-EB6A-4988-856E-D6637A15B30A}"/>
              </a:ext>
            </a:extLst>
          </p:cNvPr>
          <p:cNvSpPr>
            <a:spLocks noGrp="1"/>
          </p:cNvSpPr>
          <p:nvPr>
            <p:ph type="dt" sz="half" idx="10"/>
          </p:nvPr>
        </p:nvSpPr>
        <p:spPr/>
        <p:txBody>
          <a:bodyPr rtlCol="0"/>
          <a:lstStyle/>
          <a:p>
            <a:pPr rtl="0"/>
            <a:endParaRPr lang="en-GB" noProof="0"/>
          </a:p>
        </p:txBody>
      </p:sp>
      <p:sp>
        <p:nvSpPr>
          <p:cNvPr id="3" name="Footer Placeholder 2">
            <a:extLst>
              <a:ext uri="{FF2B5EF4-FFF2-40B4-BE49-F238E27FC236}">
                <a16:creationId xmlns:a16="http://schemas.microsoft.com/office/drawing/2014/main" id="{161005B5-4499-443A-AEC7-4504692A5F99}"/>
              </a:ext>
            </a:extLst>
          </p:cNvPr>
          <p:cNvSpPr>
            <a:spLocks noGrp="1"/>
          </p:cNvSpPr>
          <p:nvPr>
            <p:ph type="ftr" sz="quarter" idx="11"/>
          </p:nvPr>
        </p:nvSpPr>
        <p:spPr/>
        <p:txBody>
          <a:bodyPr rtlCol="0"/>
          <a:lstStyle/>
          <a:p>
            <a:pPr rtl="0"/>
            <a:endParaRPr lang="en-GB" noProof="0"/>
          </a:p>
        </p:txBody>
      </p:sp>
      <p:sp>
        <p:nvSpPr>
          <p:cNvPr id="4" name="Slide Number Placeholder 3">
            <a:extLst>
              <a:ext uri="{FF2B5EF4-FFF2-40B4-BE49-F238E27FC236}">
                <a16:creationId xmlns:a16="http://schemas.microsoft.com/office/drawing/2014/main" id="{275E9E49-7000-42FC-9389-8FC847AA8505}"/>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218306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FE04-76D2-4EE9-82B4-6CF8BDAEF1A2}"/>
              </a:ext>
            </a:extLst>
          </p:cNvPr>
          <p:cNvSpPr>
            <a:spLocks noGrp="1"/>
          </p:cNvSpPr>
          <p:nvPr>
            <p:ph type="title"/>
          </p:nvPr>
        </p:nvSpPr>
        <p:spPr>
          <a:xfrm>
            <a:off x="839789" y="457200"/>
            <a:ext cx="3932237" cy="1600200"/>
          </a:xfrm>
          <a:prstGeom prst="rect">
            <a:avLst/>
          </a:prstGeo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C0215A4-C64A-4FDE-8E67-809F9ECFC281}"/>
              </a:ext>
            </a:extLst>
          </p:cNvPr>
          <p:cNvSpPr>
            <a:spLocks noGrp="1"/>
          </p:cNvSpPr>
          <p:nvPr>
            <p:ph idx="1"/>
          </p:nvPr>
        </p:nvSpPr>
        <p:spPr>
          <a:xfrm>
            <a:off x="5183189" y="987426"/>
            <a:ext cx="6172200" cy="4873625"/>
          </a:xfrm>
          <a:prstGeom prst="rect">
            <a:avLst/>
          </a:prstGeo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30899654-FEE0-4F7C-9F7E-E61364191555}"/>
              </a:ext>
            </a:extLst>
          </p:cNvPr>
          <p:cNvSpPr>
            <a:spLocks noGrp="1"/>
          </p:cNvSpPr>
          <p:nvPr>
            <p:ph type="body" sz="half" idx="2"/>
          </p:nvPr>
        </p:nvSpPr>
        <p:spPr>
          <a:xfrm>
            <a:off x="839789" y="2057401"/>
            <a:ext cx="3932237" cy="3811588"/>
          </a:xfrm>
          <a:prstGeom prst="rect">
            <a:avLst/>
          </a:prstGeom>
        </p:spPr>
        <p:txBody>
          <a:bodyPr rtlCol="0"/>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610672D7-560C-46F5-B38A-5864AF61BD82}"/>
              </a:ext>
            </a:extLst>
          </p:cNvPr>
          <p:cNvSpPr>
            <a:spLocks noGrp="1"/>
          </p:cNvSpPr>
          <p:nvPr>
            <p:ph type="dt" sz="half" idx="10"/>
          </p:nvPr>
        </p:nvSpPr>
        <p:spPr/>
        <p:txBody>
          <a:bodyPr rtlCol="0"/>
          <a:lstStyle/>
          <a:p>
            <a:pPr rtl="0"/>
            <a:endParaRPr lang="en-GB" noProof="0"/>
          </a:p>
        </p:txBody>
      </p:sp>
      <p:sp>
        <p:nvSpPr>
          <p:cNvPr id="6" name="Footer Placeholder 5">
            <a:extLst>
              <a:ext uri="{FF2B5EF4-FFF2-40B4-BE49-F238E27FC236}">
                <a16:creationId xmlns:a16="http://schemas.microsoft.com/office/drawing/2014/main" id="{83333971-AB39-461C-BCDD-6F82E9DF4F5D}"/>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B7E7803C-62B5-41B0-9BE1-73F066620140}"/>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26308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523E-938F-438E-ACC4-357650D6A3F1}"/>
              </a:ext>
            </a:extLst>
          </p:cNvPr>
          <p:cNvSpPr>
            <a:spLocks noGrp="1"/>
          </p:cNvSpPr>
          <p:nvPr>
            <p:ph type="title"/>
          </p:nvPr>
        </p:nvSpPr>
        <p:spPr>
          <a:xfrm>
            <a:off x="839789" y="457200"/>
            <a:ext cx="3932237" cy="1600200"/>
          </a:xfrm>
          <a:prstGeom prst="rect">
            <a:avLst/>
          </a:prstGeo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FC72DA9-4F67-4E76-B94A-2A066F0CC926}"/>
              </a:ext>
            </a:extLst>
          </p:cNvPr>
          <p:cNvSpPr>
            <a:spLocks noGrp="1"/>
          </p:cNvSpPr>
          <p:nvPr>
            <p:ph type="pic" idx="1"/>
          </p:nvPr>
        </p:nvSpPr>
        <p:spPr>
          <a:xfrm>
            <a:off x="5183189" y="987426"/>
            <a:ext cx="6172200" cy="4873625"/>
          </a:xfrm>
          <a:prstGeom prst="rect">
            <a:avLst/>
          </a:prstGeom>
        </p:spPr>
        <p:txBody>
          <a:bodyPr rtlCol="0"/>
          <a:lstStyle>
            <a:lvl1pPr marL="0" indent="0">
              <a:buNone/>
              <a:defRPr sz="3200"/>
            </a:lvl1pPr>
            <a:lvl2pPr marL="457196" indent="0">
              <a:buNone/>
              <a:defRPr sz="2800"/>
            </a:lvl2pPr>
            <a:lvl3pPr marL="914391" indent="0">
              <a:buNone/>
              <a:defRPr sz="2400"/>
            </a:lvl3pPr>
            <a:lvl4pPr marL="1371587" indent="0">
              <a:buNone/>
              <a:defRPr sz="2000"/>
            </a:lvl4pPr>
            <a:lvl5pPr marL="1828783" indent="0">
              <a:buNone/>
              <a:defRPr sz="2000"/>
            </a:lvl5pPr>
            <a:lvl6pPr marL="2285978" indent="0">
              <a:buNone/>
              <a:defRPr sz="2000"/>
            </a:lvl6pPr>
            <a:lvl7pPr marL="2743174" indent="0">
              <a:buNone/>
              <a:defRPr sz="2000"/>
            </a:lvl7pPr>
            <a:lvl8pPr marL="3200370" indent="0">
              <a:buNone/>
              <a:defRPr sz="2000"/>
            </a:lvl8pPr>
            <a:lvl9pPr marL="3657565"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76E2FDD4-868B-425C-9784-E80DB7C0150E}"/>
              </a:ext>
            </a:extLst>
          </p:cNvPr>
          <p:cNvSpPr>
            <a:spLocks noGrp="1"/>
          </p:cNvSpPr>
          <p:nvPr>
            <p:ph type="body" sz="half" idx="2"/>
          </p:nvPr>
        </p:nvSpPr>
        <p:spPr>
          <a:xfrm>
            <a:off x="839789" y="2057401"/>
            <a:ext cx="3932237" cy="3811588"/>
          </a:xfrm>
          <a:prstGeom prst="rect">
            <a:avLst/>
          </a:prstGeom>
        </p:spPr>
        <p:txBody>
          <a:bodyPr rtlCol="0"/>
          <a:lstStyle>
            <a:lvl1pPr marL="0" indent="0">
              <a:buNone/>
              <a:defRPr sz="1600"/>
            </a:lvl1pPr>
            <a:lvl2pPr marL="457196" indent="0">
              <a:buNone/>
              <a:defRPr sz="1400"/>
            </a:lvl2pPr>
            <a:lvl3pPr marL="914391" indent="0">
              <a:buNone/>
              <a:defRPr sz="1200"/>
            </a:lvl3pPr>
            <a:lvl4pPr marL="1371587" indent="0">
              <a:buNone/>
              <a:defRPr sz="1000"/>
            </a:lvl4pPr>
            <a:lvl5pPr marL="1828783" indent="0">
              <a:buNone/>
              <a:defRPr sz="1000"/>
            </a:lvl5pPr>
            <a:lvl6pPr marL="2285978" indent="0">
              <a:buNone/>
              <a:defRPr sz="1000"/>
            </a:lvl6pPr>
            <a:lvl7pPr marL="2743174" indent="0">
              <a:buNone/>
              <a:defRPr sz="1000"/>
            </a:lvl7pPr>
            <a:lvl8pPr marL="3200370" indent="0">
              <a:buNone/>
              <a:defRPr sz="1000"/>
            </a:lvl8pPr>
            <a:lvl9pPr marL="3657565"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D7853192-BC34-458B-84D8-10413109E1AF}"/>
              </a:ext>
            </a:extLst>
          </p:cNvPr>
          <p:cNvSpPr>
            <a:spLocks noGrp="1"/>
          </p:cNvSpPr>
          <p:nvPr>
            <p:ph type="dt" sz="half" idx="10"/>
          </p:nvPr>
        </p:nvSpPr>
        <p:spPr/>
        <p:txBody>
          <a:bodyPr rtlCol="0"/>
          <a:lstStyle/>
          <a:p>
            <a:pPr rtl="0"/>
            <a:endParaRPr lang="en-GB" noProof="0"/>
          </a:p>
        </p:txBody>
      </p:sp>
      <p:sp>
        <p:nvSpPr>
          <p:cNvPr id="6" name="Footer Placeholder 5">
            <a:extLst>
              <a:ext uri="{FF2B5EF4-FFF2-40B4-BE49-F238E27FC236}">
                <a16:creationId xmlns:a16="http://schemas.microsoft.com/office/drawing/2014/main" id="{AC4140DD-DF78-4ACA-994A-2C80E820B3C8}"/>
              </a:ext>
            </a:extLst>
          </p:cNvPr>
          <p:cNvSpPr>
            <a:spLocks noGrp="1"/>
          </p:cNvSpPr>
          <p:nvPr>
            <p:ph type="ftr" sz="quarter" idx="11"/>
          </p:nvPr>
        </p:nvSpPr>
        <p:spPr/>
        <p:txBody>
          <a:bodyPr rtlCol="0"/>
          <a:lstStyle/>
          <a:p>
            <a:pPr rtl="0"/>
            <a:endParaRPr lang="en-GB" noProof="0"/>
          </a:p>
        </p:txBody>
      </p:sp>
      <p:sp>
        <p:nvSpPr>
          <p:cNvPr id="7" name="Slide Number Placeholder 6">
            <a:extLst>
              <a:ext uri="{FF2B5EF4-FFF2-40B4-BE49-F238E27FC236}">
                <a16:creationId xmlns:a16="http://schemas.microsoft.com/office/drawing/2014/main" id="{5B255A00-460B-4060-8FC4-6AE015CD05AA}"/>
              </a:ext>
            </a:extLst>
          </p:cNvPr>
          <p:cNvSpPr>
            <a:spLocks noGrp="1"/>
          </p:cNvSpPr>
          <p:nvPr>
            <p:ph type="sldNum" sz="quarter" idx="12"/>
          </p:nvPr>
        </p:nvSpPr>
        <p:spPr/>
        <p:txBody>
          <a:bodyPr rtlCol="0"/>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414278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38DD69-FB8A-4188-BFE4-CBF509E5E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F7815C50-137C-4155-8543-556E7E213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49C6A1DE-66DD-40F1-896C-01B693106E56}"/>
              </a:ext>
            </a:extLst>
          </p:cNvPr>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noProof="0"/>
          </a:p>
        </p:txBody>
      </p:sp>
      <p:sp>
        <p:nvSpPr>
          <p:cNvPr id="5" name="Footer Placeholder 4">
            <a:extLst>
              <a:ext uri="{FF2B5EF4-FFF2-40B4-BE49-F238E27FC236}">
                <a16:creationId xmlns:a16="http://schemas.microsoft.com/office/drawing/2014/main" id="{E07912B1-2F8B-49C2-9253-FDAAEF5D945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noProof="0"/>
          </a:p>
        </p:txBody>
      </p:sp>
      <p:sp>
        <p:nvSpPr>
          <p:cNvPr id="6" name="Slide Number Placeholder 5">
            <a:extLst>
              <a:ext uri="{FF2B5EF4-FFF2-40B4-BE49-F238E27FC236}">
                <a16:creationId xmlns:a16="http://schemas.microsoft.com/office/drawing/2014/main" id="{4743CF23-BB91-472C-8560-11C5F5282E38}"/>
              </a:ext>
            </a:extLst>
          </p:cNvPr>
          <p:cNvSpPr>
            <a:spLocks noGrp="1"/>
          </p:cNvSpPr>
          <p:nvPr>
            <p:ph type="sldNum" sz="quarter" idx="4"/>
          </p:nvPr>
        </p:nvSpPr>
        <p:spPr>
          <a:xfrm>
            <a:off x="8610600" y="635635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F44216D-285E-4743-ADC0-F517FFC76697}" type="slidenum">
              <a:rPr lang="en-GB" noProof="0" smtClean="0"/>
              <a:t>‹#›</a:t>
            </a:fld>
            <a:endParaRPr lang="en-GB" noProof="0"/>
          </a:p>
        </p:txBody>
      </p:sp>
    </p:spTree>
    <p:extLst>
      <p:ext uri="{BB962C8B-B14F-4D97-AF65-F5344CB8AC3E}">
        <p14:creationId xmlns:p14="http://schemas.microsoft.com/office/powerpoint/2010/main" val="682915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39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9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3" indent="-228598" algn="l" defTabSz="91439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9" indent="-228598" algn="l" defTabSz="91439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5"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80"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76"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72"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67"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63" indent="-228598" algn="l" defTabSz="91439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3"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4" algn="l" defTabSz="914391" rtl="0" eaLnBrk="1" latinLnBrk="0" hangingPunct="1">
        <a:defRPr sz="1800" kern="1200">
          <a:solidFill>
            <a:schemeClr val="tx1"/>
          </a:solidFill>
          <a:latin typeface="+mn-lt"/>
          <a:ea typeface="+mn-ea"/>
          <a:cs typeface="+mn-cs"/>
        </a:defRPr>
      </a:lvl7pPr>
      <a:lvl8pPr marL="3200370" algn="l" defTabSz="914391" rtl="0" eaLnBrk="1" latinLnBrk="0" hangingPunct="1">
        <a:defRPr sz="1800" kern="1200">
          <a:solidFill>
            <a:schemeClr val="tx1"/>
          </a:solidFill>
          <a:latin typeface="+mn-lt"/>
          <a:ea typeface="+mn-ea"/>
          <a:cs typeface="+mn-cs"/>
        </a:defRPr>
      </a:lvl8pPr>
      <a:lvl9pPr marL="3657565"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10.sv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sv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6.gif"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7.gif"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8.png" /><Relationship Id="rId1" Type="http://schemas.openxmlformats.org/officeDocument/2006/relationships/slideLayout" Target="../slideLayouts/slideLayout5.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slide" Target="slide5.xml" /><Relationship Id="rId2" Type="http://schemas.openxmlformats.org/officeDocument/2006/relationships/notesSlide" Target="../notesSlides/notesSlide3.xml" /><Relationship Id="rId1" Type="http://schemas.openxmlformats.org/officeDocument/2006/relationships/slideLayout" Target="../slideLayouts/slideLayout2.xml" /><Relationship Id="rId4" Type="http://schemas.openxmlformats.org/officeDocument/2006/relationships/slide" Target="slide4.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slide" Target="slide3.xml" /><Relationship Id="rId2" Type="http://schemas.openxmlformats.org/officeDocument/2006/relationships/notesSlide" Target="../notesSlides/notesSlide5.xml" /><Relationship Id="rId1" Type="http://schemas.openxmlformats.org/officeDocument/2006/relationships/slideLayout" Target="../slideLayouts/slideLayout2.xml" /><Relationship Id="rId4" Type="http://schemas.openxmlformats.org/officeDocument/2006/relationships/image" Target="../media/image4.jp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8" Type="http://schemas.openxmlformats.org/officeDocument/2006/relationships/image" Target="../media/image10.svg" /><Relationship Id="rId3" Type="http://schemas.openxmlformats.org/officeDocument/2006/relationships/image" Target="../media/image5.png" /><Relationship Id="rId7" Type="http://schemas.openxmlformats.org/officeDocument/2006/relationships/image" Target="../media/image9.png"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image" Target="../media/image8.svg" /><Relationship Id="rId5" Type="http://schemas.openxmlformats.org/officeDocument/2006/relationships/image" Target="../media/image7.png" /><Relationship Id="rId10" Type="http://schemas.openxmlformats.org/officeDocument/2006/relationships/image" Target="../media/image12.svg" /><Relationship Id="rId4" Type="http://schemas.openxmlformats.org/officeDocument/2006/relationships/image" Target="../media/image6.svg" /><Relationship Id="rId9" Type="http://schemas.openxmlformats.org/officeDocument/2006/relationships/image" Target="../media/image11.png" /></Relationships>
</file>

<file path=ppt/slides/_rels/slide9.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75583F-376C-40AE-9849-09070F0B5E51}"/>
              </a:ext>
            </a:extLst>
          </p:cNvPr>
          <p:cNvSpPr>
            <a:spLocks noGrp="1"/>
          </p:cNvSpPr>
          <p:nvPr>
            <p:ph type="title"/>
          </p:nvPr>
        </p:nvSpPr>
        <p:spPr>
          <a:xfrm>
            <a:off x="404309" y="1352146"/>
            <a:ext cx="6298047" cy="3262886"/>
          </a:xfrm>
        </p:spPr>
        <p:txBody>
          <a:bodyPr rtlCol="0" anchor="b">
            <a:normAutofit/>
          </a:bodyPr>
          <a:lstStyle/>
          <a:p>
            <a:pPr algn="l" rtl="0"/>
            <a:r>
              <a:rPr lang="en-GB" sz="6600" b="1" i="0" u="none" strike="noStrike" baseline="0" dirty="0">
                <a:latin typeface="Calibri-Bold"/>
              </a:rPr>
              <a:t>Extraction techniques of medicinal plants</a:t>
            </a:r>
            <a:endParaRPr lang="en-GB" dirty="0">
              <a:latin typeface="Segoe UI" panose="020B0502040204020203" pitchFamily="34" charset="0"/>
              <a:cs typeface="Segoe UI" panose="020B0502040204020203" pitchFamily="34" charset="0"/>
            </a:endParaRPr>
          </a:p>
        </p:txBody>
      </p:sp>
      <p:sp>
        <p:nvSpPr>
          <p:cNvPr id="5" name="Subtitle 4">
            <a:extLst>
              <a:ext uri="{FF2B5EF4-FFF2-40B4-BE49-F238E27FC236}">
                <a16:creationId xmlns:a16="http://schemas.microsoft.com/office/drawing/2014/main" id="{7165814A-5271-4039-9F12-014787DA9EF7}"/>
              </a:ext>
            </a:extLst>
          </p:cNvPr>
          <p:cNvSpPr>
            <a:spLocks noGrp="1"/>
          </p:cNvSpPr>
          <p:nvPr>
            <p:ph type="subTitle" idx="4294967295"/>
          </p:nvPr>
        </p:nvSpPr>
        <p:spPr>
          <a:xfrm>
            <a:off x="426082" y="4755528"/>
            <a:ext cx="4938397" cy="1208087"/>
          </a:xfrm>
          <a:prstGeom prst="rect">
            <a:avLst/>
          </a:prstGeom>
        </p:spPr>
        <p:txBody>
          <a:bodyPr rtlCol="0">
            <a:normAutofit/>
          </a:bodyPr>
          <a:lstStyle/>
          <a:p>
            <a:pPr marL="0" indent="0" algn="l" rtl="0">
              <a:lnSpc>
                <a:spcPct val="100000"/>
              </a:lnSpc>
              <a:buNone/>
            </a:pPr>
            <a:r>
              <a:rPr lang="en-GB" sz="2000" dirty="0">
                <a:solidFill>
                  <a:schemeClr val="accent2"/>
                </a:solidFill>
                <a:latin typeface="Segoe UI" panose="020B0502040204020203" pitchFamily="34" charset="0"/>
                <a:cs typeface="Segoe UI" panose="020B0502040204020203" pitchFamily="34" charset="0"/>
              </a:rPr>
              <a:t>Ass. Lecturer. Riham Adnan</a:t>
            </a:r>
          </a:p>
          <a:p>
            <a:pPr marL="0" indent="0" algn="l" rtl="0">
              <a:lnSpc>
                <a:spcPct val="100000"/>
              </a:lnSpc>
              <a:buNone/>
            </a:pPr>
            <a:r>
              <a:rPr lang="en-GB" sz="900" b="1" dirty="0">
                <a:solidFill>
                  <a:schemeClr val="accent2"/>
                </a:solidFill>
                <a:latin typeface="Segoe UI" panose="020B0502040204020203" pitchFamily="34" charset="0"/>
                <a:cs typeface="Segoe UI" panose="020B0502040204020203" pitchFamily="34" charset="0"/>
              </a:rPr>
              <a:t>2025</a:t>
            </a:r>
            <a:r>
              <a:rPr lang="en-GB" sz="2000" dirty="0">
                <a:solidFill>
                  <a:schemeClr val="accent2"/>
                </a:solidFill>
                <a:latin typeface="Segoe UI" panose="020B0502040204020203" pitchFamily="34" charset="0"/>
                <a:cs typeface="Segoe UI" panose="020B0502040204020203" pitchFamily="34" charset="0"/>
              </a:rPr>
              <a:t> </a:t>
            </a:r>
          </a:p>
        </p:txBody>
      </p:sp>
      <p:pic>
        <p:nvPicPr>
          <p:cNvPr id="16" name="Picture 15">
            <a:extLst>
              <a:ext uri="{FF2B5EF4-FFF2-40B4-BE49-F238E27FC236}">
                <a16:creationId xmlns:a16="http://schemas.microsoft.com/office/drawing/2014/main" id="{4271C36E-2F0B-92C2-DF2C-350DAA7A7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523" y="0"/>
            <a:ext cx="5334000" cy="6858000"/>
          </a:xfrm>
          <a:prstGeom prst="rect">
            <a:avLst/>
          </a:prstGeom>
          <a:ln>
            <a:noFill/>
          </a:ln>
          <a:effectLst>
            <a:softEdge rad="112500"/>
          </a:effectLst>
        </p:spPr>
      </p:pic>
    </p:spTree>
    <p:extLst>
      <p:ext uri="{BB962C8B-B14F-4D97-AF65-F5344CB8AC3E}">
        <p14:creationId xmlns:p14="http://schemas.microsoft.com/office/powerpoint/2010/main" val="2838590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51EC68-492F-39F4-C331-2A797B9C45C5}"/>
              </a:ext>
            </a:extLst>
          </p:cNvPr>
          <p:cNvSpPr>
            <a:spLocks noGrp="1"/>
          </p:cNvSpPr>
          <p:nvPr>
            <p:ph sz="quarter" idx="10"/>
          </p:nvPr>
        </p:nvSpPr>
        <p:spPr/>
        <p:txBody>
          <a:bodyPr>
            <a:normAutofit/>
          </a:bodyPr>
          <a:lstStyle/>
          <a:p>
            <a:r>
              <a:rPr lang="en-US" sz="2400" dirty="0"/>
              <a:t>Fresh infusions are prepared by macerating the crude drug for a </a:t>
            </a:r>
            <a:r>
              <a:rPr lang="en-US" sz="2400" b="1" dirty="0">
                <a:solidFill>
                  <a:srgbClr val="FF0000"/>
                </a:solidFill>
              </a:rPr>
              <a:t>short period of time with cold or boiling water. </a:t>
            </a:r>
            <a:r>
              <a:rPr lang="en-US" sz="2400" dirty="0"/>
              <a:t>These are dilute solutions of the readily soluble constituents of crude drugs.</a:t>
            </a:r>
            <a:endParaRPr lang="en-GB" sz="2400" dirty="0"/>
          </a:p>
        </p:txBody>
      </p:sp>
      <p:sp>
        <p:nvSpPr>
          <p:cNvPr id="3" name="Title 2">
            <a:extLst>
              <a:ext uri="{FF2B5EF4-FFF2-40B4-BE49-F238E27FC236}">
                <a16:creationId xmlns:a16="http://schemas.microsoft.com/office/drawing/2014/main" id="{FBA1B746-9000-1663-84A8-CF9223184518}"/>
              </a:ext>
            </a:extLst>
          </p:cNvPr>
          <p:cNvSpPr>
            <a:spLocks noGrp="1"/>
          </p:cNvSpPr>
          <p:nvPr>
            <p:ph type="title"/>
          </p:nvPr>
        </p:nvSpPr>
        <p:spPr/>
        <p:txBody>
          <a:bodyPr/>
          <a:lstStyle/>
          <a:p>
            <a:r>
              <a:rPr lang="en-GB" dirty="0"/>
              <a:t>Infusion</a:t>
            </a:r>
          </a:p>
        </p:txBody>
      </p:sp>
      <p:pic>
        <p:nvPicPr>
          <p:cNvPr id="4" name="Picture 3">
            <a:extLst>
              <a:ext uri="{FF2B5EF4-FFF2-40B4-BE49-F238E27FC236}">
                <a16:creationId xmlns:a16="http://schemas.microsoft.com/office/drawing/2014/main" id="{2C25A4E9-4738-6689-8FCD-32923A5BBDA4}"/>
              </a:ext>
            </a:extLst>
          </p:cNvPr>
          <p:cNvPicPr>
            <a:picLocks noChangeAspect="1"/>
          </p:cNvPicPr>
          <p:nvPr/>
        </p:nvPicPr>
        <p:blipFill>
          <a:blip r:embed="rId2"/>
          <a:stretch>
            <a:fillRect/>
          </a:stretch>
        </p:blipFill>
        <p:spPr>
          <a:xfrm>
            <a:off x="5591782" y="1419860"/>
            <a:ext cx="6419596" cy="4858378"/>
          </a:xfrm>
          <a:prstGeom prst="rect">
            <a:avLst/>
          </a:prstGeom>
        </p:spPr>
      </p:pic>
    </p:spTree>
    <p:extLst>
      <p:ext uri="{BB962C8B-B14F-4D97-AF65-F5344CB8AC3E}">
        <p14:creationId xmlns:p14="http://schemas.microsoft.com/office/powerpoint/2010/main" val="379451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465102-3DB7-4EA2-A2DC-0CC8CFB9CE25}"/>
              </a:ext>
            </a:extLst>
          </p:cNvPr>
          <p:cNvSpPr>
            <a:spLocks noGrp="1"/>
          </p:cNvSpPr>
          <p:nvPr>
            <p:ph sz="quarter" idx="10"/>
          </p:nvPr>
        </p:nvSpPr>
        <p:spPr>
          <a:xfrm>
            <a:off x="1828800" y="2212622"/>
            <a:ext cx="3943604" cy="3225517"/>
          </a:xfrm>
        </p:spPr>
        <p:txBody>
          <a:bodyPr>
            <a:normAutofit/>
          </a:bodyPr>
          <a:lstStyle/>
          <a:p>
            <a:pPr marL="0" indent="0" algn="ctr">
              <a:buNone/>
            </a:pPr>
            <a:r>
              <a:rPr lang="en-GB" sz="3200" b="1" dirty="0">
                <a:solidFill>
                  <a:srgbClr val="FF0000"/>
                </a:solidFill>
              </a:rPr>
              <a:t>H.W. What is the extraction by percolation</a:t>
            </a:r>
            <a:endParaRPr lang="en-GB" sz="1800" b="1" dirty="0">
              <a:solidFill>
                <a:srgbClr val="FF0000"/>
              </a:solidFill>
            </a:endParaRPr>
          </a:p>
          <a:p>
            <a:pPr marL="0" indent="0" algn="ctr">
              <a:buNone/>
            </a:pPr>
            <a:r>
              <a:rPr lang="en-GB" sz="1800" b="1" dirty="0">
                <a:solidFill>
                  <a:srgbClr val="FF0000"/>
                </a:solidFill>
              </a:rPr>
              <a:t>?</a:t>
            </a:r>
          </a:p>
        </p:txBody>
      </p:sp>
      <p:sp>
        <p:nvSpPr>
          <p:cNvPr id="3" name="Title 2">
            <a:extLst>
              <a:ext uri="{FF2B5EF4-FFF2-40B4-BE49-F238E27FC236}">
                <a16:creationId xmlns:a16="http://schemas.microsoft.com/office/drawing/2014/main" id="{C3B19E1A-0A39-355C-0774-94705679CAC7}"/>
              </a:ext>
            </a:extLst>
          </p:cNvPr>
          <p:cNvSpPr>
            <a:spLocks noGrp="1"/>
          </p:cNvSpPr>
          <p:nvPr>
            <p:ph type="title"/>
          </p:nvPr>
        </p:nvSpPr>
        <p:spPr/>
        <p:txBody>
          <a:bodyPr/>
          <a:lstStyle/>
          <a:p>
            <a:r>
              <a:rPr lang="en-GB" dirty="0"/>
              <a:t>Percolation</a:t>
            </a:r>
          </a:p>
        </p:txBody>
      </p:sp>
      <p:pic>
        <p:nvPicPr>
          <p:cNvPr id="4" name="Picture 3">
            <a:extLst>
              <a:ext uri="{FF2B5EF4-FFF2-40B4-BE49-F238E27FC236}">
                <a16:creationId xmlns:a16="http://schemas.microsoft.com/office/drawing/2014/main" id="{4B1D70E4-2CF7-6EBB-C00A-13239D7DBA86}"/>
              </a:ext>
            </a:extLst>
          </p:cNvPr>
          <p:cNvPicPr>
            <a:picLocks noChangeAspect="1"/>
          </p:cNvPicPr>
          <p:nvPr/>
        </p:nvPicPr>
        <p:blipFill>
          <a:blip r:embed="rId2"/>
          <a:stretch>
            <a:fillRect/>
          </a:stretch>
        </p:blipFill>
        <p:spPr>
          <a:xfrm>
            <a:off x="6732396" y="1749041"/>
            <a:ext cx="4125901" cy="4653272"/>
          </a:xfrm>
          <a:prstGeom prst="rect">
            <a:avLst/>
          </a:prstGeom>
        </p:spPr>
      </p:pic>
    </p:spTree>
    <p:extLst>
      <p:ext uri="{BB962C8B-B14F-4D97-AF65-F5344CB8AC3E}">
        <p14:creationId xmlns:p14="http://schemas.microsoft.com/office/powerpoint/2010/main" val="80627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A52860-F217-2529-05E4-B39785DDBAE3}"/>
              </a:ext>
            </a:extLst>
          </p:cNvPr>
          <p:cNvSpPr>
            <a:spLocks noGrp="1"/>
          </p:cNvSpPr>
          <p:nvPr>
            <p:ph sz="quarter" idx="10"/>
          </p:nvPr>
        </p:nvSpPr>
        <p:spPr/>
        <p:txBody>
          <a:bodyPr>
            <a:normAutofit fontScale="92500" lnSpcReduction="20000"/>
          </a:bodyPr>
          <a:lstStyle/>
          <a:p>
            <a:r>
              <a:rPr lang="en-US" sz="2600" dirty="0"/>
              <a:t>Decoction In this process, the crude drug is </a:t>
            </a:r>
            <a:r>
              <a:rPr lang="en-US" sz="2600" b="1" dirty="0">
                <a:solidFill>
                  <a:srgbClr val="FF0000"/>
                </a:solidFill>
              </a:rPr>
              <a:t>boiled</a:t>
            </a:r>
            <a:r>
              <a:rPr lang="en-US" sz="2600" dirty="0"/>
              <a:t> in a specified volume of water for a defined time; it is then cooled and strained or filtered. This procedure is suitable for extracting </a:t>
            </a:r>
            <a:r>
              <a:rPr lang="en-US" sz="2600" b="1" dirty="0">
                <a:solidFill>
                  <a:srgbClr val="FF0000"/>
                </a:solidFill>
              </a:rPr>
              <a:t>water-soluble, </a:t>
            </a:r>
            <a:r>
              <a:rPr lang="en-US" sz="2600" b="1" dirty="0" err="1">
                <a:solidFill>
                  <a:srgbClr val="FF0000"/>
                </a:solidFill>
              </a:rPr>
              <a:t>heatstable</a:t>
            </a:r>
            <a:r>
              <a:rPr lang="en-US" sz="2600" b="1" dirty="0">
                <a:solidFill>
                  <a:srgbClr val="FF0000"/>
                </a:solidFill>
              </a:rPr>
              <a:t> constituents</a:t>
            </a:r>
            <a:r>
              <a:rPr lang="en-US" sz="2600" dirty="0"/>
              <a:t>. This process is typically used in preparation of Ayurvedic extracts. The starting ratio of crude drug to water is fixed, e.g. </a:t>
            </a:r>
            <a:r>
              <a:rPr lang="en-US" sz="2600" b="1" dirty="0"/>
              <a:t>1:4 or 1:16</a:t>
            </a:r>
            <a:r>
              <a:rPr lang="en-US" sz="2600" dirty="0"/>
              <a:t>. Then, the concentrated extract is filtered and used as such or processed further .</a:t>
            </a:r>
          </a:p>
          <a:p>
            <a:endParaRPr lang="en-GB" dirty="0"/>
          </a:p>
        </p:txBody>
      </p:sp>
      <p:sp>
        <p:nvSpPr>
          <p:cNvPr id="3" name="Title 2">
            <a:extLst>
              <a:ext uri="{FF2B5EF4-FFF2-40B4-BE49-F238E27FC236}">
                <a16:creationId xmlns:a16="http://schemas.microsoft.com/office/drawing/2014/main" id="{F8DB2461-D3D6-80F3-0C93-C66D1DBF31E8}"/>
              </a:ext>
            </a:extLst>
          </p:cNvPr>
          <p:cNvSpPr>
            <a:spLocks noGrp="1"/>
          </p:cNvSpPr>
          <p:nvPr>
            <p:ph type="title"/>
          </p:nvPr>
        </p:nvSpPr>
        <p:spPr/>
        <p:txBody>
          <a:bodyPr/>
          <a:lstStyle/>
          <a:p>
            <a:r>
              <a:rPr lang="en-GB" dirty="0"/>
              <a:t>Decoction</a:t>
            </a:r>
          </a:p>
        </p:txBody>
      </p:sp>
      <p:pic>
        <p:nvPicPr>
          <p:cNvPr id="5" name="Graphic 4" descr="Fire with solid fill">
            <a:extLst>
              <a:ext uri="{FF2B5EF4-FFF2-40B4-BE49-F238E27FC236}">
                <a16:creationId xmlns:a16="http://schemas.microsoft.com/office/drawing/2014/main" id="{40D04D23-6F0D-D659-A787-7CF98E0AC1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268" y="3545276"/>
            <a:ext cx="1930400" cy="1930400"/>
          </a:xfrm>
          <a:prstGeom prst="rect">
            <a:avLst/>
          </a:prstGeom>
        </p:spPr>
      </p:pic>
      <p:pic>
        <p:nvPicPr>
          <p:cNvPr id="6" name="Graphic 5" descr="Fire with solid fill">
            <a:extLst>
              <a:ext uri="{FF2B5EF4-FFF2-40B4-BE49-F238E27FC236}">
                <a16:creationId xmlns:a16="http://schemas.microsoft.com/office/drawing/2014/main" id="{36ECF396-005A-076C-6E4B-85D7C4D5B9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56135" y="3545276"/>
            <a:ext cx="1930400" cy="1930400"/>
          </a:xfrm>
          <a:prstGeom prst="rect">
            <a:avLst/>
          </a:prstGeom>
        </p:spPr>
      </p:pic>
      <p:pic>
        <p:nvPicPr>
          <p:cNvPr id="7" name="Graphic 6" descr="Fire with solid fill">
            <a:extLst>
              <a:ext uri="{FF2B5EF4-FFF2-40B4-BE49-F238E27FC236}">
                <a16:creationId xmlns:a16="http://schemas.microsoft.com/office/drawing/2014/main" id="{067C3E03-1A5F-F413-0BC3-6235150CA0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73802" y="3507740"/>
            <a:ext cx="1930400" cy="1930400"/>
          </a:xfrm>
          <a:prstGeom prst="rect">
            <a:avLst/>
          </a:prstGeom>
        </p:spPr>
      </p:pic>
    </p:spTree>
    <p:extLst>
      <p:ext uri="{BB962C8B-B14F-4D97-AF65-F5344CB8AC3E}">
        <p14:creationId xmlns:p14="http://schemas.microsoft.com/office/powerpoint/2010/main" val="4291898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B75148-231B-7D8E-D9A0-1AB28F5F2D71}"/>
              </a:ext>
            </a:extLst>
          </p:cNvPr>
          <p:cNvSpPr>
            <a:spLocks noGrp="1"/>
          </p:cNvSpPr>
          <p:nvPr>
            <p:ph sz="quarter" idx="10"/>
          </p:nvPr>
        </p:nvSpPr>
        <p:spPr/>
        <p:txBody>
          <a:bodyPr>
            <a:normAutofit/>
          </a:bodyPr>
          <a:lstStyle/>
          <a:p>
            <a:r>
              <a:rPr lang="en-US" sz="2400" dirty="0"/>
              <a:t>This is a form of maceration in which </a:t>
            </a:r>
            <a:r>
              <a:rPr lang="en-US" sz="2400" b="1" dirty="0">
                <a:solidFill>
                  <a:srgbClr val="FF0000"/>
                </a:solidFill>
              </a:rPr>
              <a:t>gentle heat </a:t>
            </a:r>
            <a:r>
              <a:rPr lang="en-US" sz="2400" dirty="0"/>
              <a:t>is used during the process of extraction. It is used when moderately elevated temperature is not objectionable. The solvent efficiency of the menstruum is thereby increased.</a:t>
            </a:r>
          </a:p>
        </p:txBody>
      </p:sp>
      <p:sp>
        <p:nvSpPr>
          <p:cNvPr id="3" name="Title 2">
            <a:extLst>
              <a:ext uri="{FF2B5EF4-FFF2-40B4-BE49-F238E27FC236}">
                <a16:creationId xmlns:a16="http://schemas.microsoft.com/office/drawing/2014/main" id="{496131DA-2C0D-3E14-0073-AAF5CD742AA9}"/>
              </a:ext>
            </a:extLst>
          </p:cNvPr>
          <p:cNvSpPr>
            <a:spLocks noGrp="1"/>
          </p:cNvSpPr>
          <p:nvPr>
            <p:ph type="title"/>
          </p:nvPr>
        </p:nvSpPr>
        <p:spPr/>
        <p:txBody>
          <a:bodyPr/>
          <a:lstStyle/>
          <a:p>
            <a:r>
              <a:rPr lang="en-GB" dirty="0"/>
              <a:t>Digestion</a:t>
            </a:r>
          </a:p>
        </p:txBody>
      </p:sp>
      <p:pic>
        <p:nvPicPr>
          <p:cNvPr id="5" name="Graphic 4" descr="Fire with solid fill">
            <a:extLst>
              <a:ext uri="{FF2B5EF4-FFF2-40B4-BE49-F238E27FC236}">
                <a16:creationId xmlns:a16="http://schemas.microsoft.com/office/drawing/2014/main" id="{9C34C0D5-7258-931B-D3B7-B79E7CC69E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268" y="3545276"/>
            <a:ext cx="1930400" cy="1930400"/>
          </a:xfrm>
          <a:prstGeom prst="rect">
            <a:avLst/>
          </a:prstGeom>
        </p:spPr>
      </p:pic>
    </p:spTree>
    <p:extLst>
      <p:ext uri="{BB962C8B-B14F-4D97-AF65-F5344CB8AC3E}">
        <p14:creationId xmlns:p14="http://schemas.microsoft.com/office/powerpoint/2010/main" val="2547201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3868B9-1503-6E36-431B-EC4D3673389C}"/>
              </a:ext>
            </a:extLst>
          </p:cNvPr>
          <p:cNvSpPr>
            <a:spLocks noGrp="1"/>
          </p:cNvSpPr>
          <p:nvPr>
            <p:ph type="title"/>
          </p:nvPr>
        </p:nvSpPr>
        <p:spPr/>
        <p:txBody>
          <a:bodyPr/>
          <a:lstStyle/>
          <a:p>
            <a:r>
              <a:rPr lang="en-GB" dirty="0"/>
              <a:t>Ultrasound assisted extraction</a:t>
            </a:r>
          </a:p>
        </p:txBody>
      </p:sp>
      <p:sp>
        <p:nvSpPr>
          <p:cNvPr id="6" name="Rectangle 5">
            <a:extLst>
              <a:ext uri="{FF2B5EF4-FFF2-40B4-BE49-F238E27FC236}">
                <a16:creationId xmlns:a16="http://schemas.microsoft.com/office/drawing/2014/main" id="{E0650AD4-D2C7-80C9-E8D4-AAC43506E2F4}"/>
              </a:ext>
            </a:extLst>
          </p:cNvPr>
          <p:cNvSpPr/>
          <p:nvPr/>
        </p:nvSpPr>
        <p:spPr>
          <a:xfrm>
            <a:off x="444500" y="1518833"/>
            <a:ext cx="5444856" cy="47809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US" sz="1600" dirty="0"/>
              <a:t>This process involves applying sound energy at a very high frequency greater than 20 </a:t>
            </a:r>
            <a:r>
              <a:rPr lang="en-US" sz="1600" dirty="0" err="1"/>
              <a:t>KHz</a:t>
            </a:r>
            <a:r>
              <a:rPr lang="en-US" sz="1600" dirty="0"/>
              <a:t> to disrupt the plant cell wall and increase the drug surface area for solvent penetration. </a:t>
            </a:r>
            <a:endParaRPr lang="en-US" sz="2400" dirty="0">
              <a:solidFill>
                <a:srgbClr val="212121"/>
              </a:solidFill>
              <a:latin typeface="Cambria" panose="02040503050406030204" pitchFamily="18" charset="0"/>
            </a:endParaRPr>
          </a:p>
          <a:p>
            <a:pPr marL="342900" indent="-342900">
              <a:buFont typeface="Arial" panose="020B0604020202020204" pitchFamily="34" charset="0"/>
              <a:buChar char="•"/>
            </a:pPr>
            <a:r>
              <a:rPr lang="en-US" dirty="0"/>
              <a:t>In ultrasound-assisted extraction, dried and ground plant material is combined with a solvent and subjected to ultrasound waves. These waves create alternating high and low-pressure cycles in the liquid, resulting in the formation and subsequent violent collapse of microscopic bubbles (a process known as cavitation). The force from this collapse disrupts plant cell walls, allowing the cell's contents to be released into the solvent.</a:t>
            </a:r>
            <a:endParaRPr lang="en-GB" dirty="0"/>
          </a:p>
        </p:txBody>
      </p:sp>
      <p:pic>
        <p:nvPicPr>
          <p:cNvPr id="12" name="Content Placeholder 11">
            <a:extLst>
              <a:ext uri="{FF2B5EF4-FFF2-40B4-BE49-F238E27FC236}">
                <a16:creationId xmlns:a16="http://schemas.microsoft.com/office/drawing/2014/main" id="{7D6ED15C-EAA4-09FD-409D-0DD817225AF8}"/>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226368" y="1857543"/>
            <a:ext cx="3962400" cy="3962400"/>
          </a:xfrm>
        </p:spPr>
      </p:pic>
    </p:spTree>
    <p:extLst>
      <p:ext uri="{BB962C8B-B14F-4D97-AF65-F5344CB8AC3E}">
        <p14:creationId xmlns:p14="http://schemas.microsoft.com/office/powerpoint/2010/main" val="2398414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858C4A-DB91-75E9-649B-7446DBDEA790}"/>
              </a:ext>
            </a:extLst>
          </p:cNvPr>
          <p:cNvSpPr>
            <a:spLocks noGrp="1"/>
          </p:cNvSpPr>
          <p:nvPr>
            <p:ph type="title"/>
          </p:nvPr>
        </p:nvSpPr>
        <p:spPr/>
        <p:txBody>
          <a:bodyPr/>
          <a:lstStyle/>
          <a:p>
            <a:r>
              <a:rPr lang="en-GB" dirty="0"/>
              <a:t>Microwave assisted extraction</a:t>
            </a:r>
          </a:p>
        </p:txBody>
      </p:sp>
      <p:sp>
        <p:nvSpPr>
          <p:cNvPr id="6" name="Rectangle 5">
            <a:extLst>
              <a:ext uri="{FF2B5EF4-FFF2-40B4-BE49-F238E27FC236}">
                <a16:creationId xmlns:a16="http://schemas.microsoft.com/office/drawing/2014/main" id="{1A778E18-9900-FDF0-D210-ECCA4EF6A580}"/>
              </a:ext>
            </a:extLst>
          </p:cNvPr>
          <p:cNvSpPr/>
          <p:nvPr/>
        </p:nvSpPr>
        <p:spPr>
          <a:xfrm>
            <a:off x="444500" y="1275334"/>
            <a:ext cx="6002795" cy="535670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en-GB" dirty="0"/>
              <a:t>Microwaves  are electromagnetic radiations with a frequency between 300 MHz and 3000 GHz</a:t>
            </a:r>
          </a:p>
          <a:p>
            <a:endParaRPr lang="en-GB" dirty="0"/>
          </a:p>
          <a:p>
            <a:pPr marL="342900" indent="-342900">
              <a:buFont typeface="Arial" panose="020B0604020202020204" pitchFamily="34" charset="0"/>
              <a:buChar char="•"/>
            </a:pPr>
            <a:r>
              <a:rPr lang="en-GB" dirty="0"/>
              <a:t>The plant material is immersed in the polar solvent inside the container. When </a:t>
            </a:r>
            <a:r>
              <a:rPr lang="en-US" dirty="0"/>
              <a:t>microwave radiation bombards the solvent, this solvent absorbs electromagnetic energy and converts it into heat. Subsequently, the heat produced increases the movement of solvent into the plant. However, when nonpolar solvent is used, the microwave radiation released will produce only small heat; hence, this method does not favor the use of nonpolar solvents.</a:t>
            </a:r>
            <a:endParaRPr lang="en-GB" dirty="0"/>
          </a:p>
        </p:txBody>
      </p:sp>
      <p:pic>
        <p:nvPicPr>
          <p:cNvPr id="10" name="Content Placeholder 9">
            <a:extLst>
              <a:ext uri="{FF2B5EF4-FFF2-40B4-BE49-F238E27FC236}">
                <a16:creationId xmlns:a16="http://schemas.microsoft.com/office/drawing/2014/main" id="{33CD12C4-F8C7-6674-A76A-0653FC48D161}"/>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6733297" y="2356694"/>
            <a:ext cx="3333750" cy="3333750"/>
          </a:xfrm>
        </p:spPr>
      </p:pic>
    </p:spTree>
    <p:extLst>
      <p:ext uri="{BB962C8B-B14F-4D97-AF65-F5344CB8AC3E}">
        <p14:creationId xmlns:p14="http://schemas.microsoft.com/office/powerpoint/2010/main" val="1687997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EA215F-86D6-05D7-D675-A6B86E9B1F18}"/>
              </a:ext>
            </a:extLst>
          </p:cNvPr>
          <p:cNvSpPr>
            <a:spLocks noGrp="1"/>
          </p:cNvSpPr>
          <p:nvPr>
            <p:ph sz="quarter" idx="13"/>
          </p:nvPr>
        </p:nvSpPr>
        <p:spPr>
          <a:xfrm>
            <a:off x="450596" y="1215957"/>
            <a:ext cx="9445752" cy="4611884"/>
          </a:xfrm>
        </p:spPr>
        <p:txBody>
          <a:bodyPr/>
          <a:lstStyle/>
          <a:p>
            <a:r>
              <a:rPr lang="en-US" dirty="0"/>
              <a:t>The choice of an appropriate extraction method depends on the</a:t>
            </a:r>
          </a:p>
          <a:p>
            <a:r>
              <a:rPr lang="en-US" dirty="0"/>
              <a:t>1- nature of the plant material,</a:t>
            </a:r>
          </a:p>
          <a:p>
            <a:r>
              <a:rPr lang="en-US" dirty="0"/>
              <a:t>2-solvent used, </a:t>
            </a:r>
          </a:p>
          <a:p>
            <a:r>
              <a:rPr lang="en-US" dirty="0"/>
              <a:t>3-pH of the solvent,</a:t>
            </a:r>
          </a:p>
          <a:p>
            <a:r>
              <a:rPr lang="en-US" dirty="0"/>
              <a:t>4- temperature, </a:t>
            </a:r>
          </a:p>
          <a:p>
            <a:r>
              <a:rPr lang="en-US" dirty="0"/>
              <a:t>5-solvent to sample ratio. </a:t>
            </a:r>
          </a:p>
          <a:p>
            <a:r>
              <a:rPr lang="en-US" dirty="0"/>
              <a:t>6-It also depends on the intended use of the final products</a:t>
            </a:r>
            <a:endParaRPr lang="en-GB" dirty="0"/>
          </a:p>
        </p:txBody>
      </p:sp>
      <p:sp>
        <p:nvSpPr>
          <p:cNvPr id="3" name="Title 2">
            <a:extLst>
              <a:ext uri="{FF2B5EF4-FFF2-40B4-BE49-F238E27FC236}">
                <a16:creationId xmlns:a16="http://schemas.microsoft.com/office/drawing/2014/main" id="{D8205E7A-4F64-69F8-5064-F383F1763712}"/>
              </a:ext>
            </a:extLst>
          </p:cNvPr>
          <p:cNvSpPr>
            <a:spLocks noGrp="1"/>
          </p:cNvSpPr>
          <p:nvPr>
            <p:ph type="title"/>
          </p:nvPr>
        </p:nvSpPr>
        <p:spPr/>
        <p:txBody>
          <a:bodyPr/>
          <a:lstStyle/>
          <a:p>
            <a:r>
              <a:rPr lang="en-GB" dirty="0"/>
              <a:t>How to choose from these methods?</a:t>
            </a:r>
          </a:p>
        </p:txBody>
      </p:sp>
    </p:spTree>
    <p:extLst>
      <p:ext uri="{BB962C8B-B14F-4D97-AF65-F5344CB8AC3E}">
        <p14:creationId xmlns:p14="http://schemas.microsoft.com/office/powerpoint/2010/main" val="1834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21A12-D6C7-5428-6BA3-6158D77380D6}"/>
              </a:ext>
            </a:extLst>
          </p:cNvPr>
          <p:cNvSpPr>
            <a:spLocks noGrp="1"/>
          </p:cNvSpPr>
          <p:nvPr>
            <p:ph type="title"/>
          </p:nvPr>
        </p:nvSpPr>
        <p:spPr/>
        <p:txBody>
          <a:bodyPr/>
          <a:lstStyle/>
          <a:p>
            <a:r>
              <a:rPr lang="en-GB" dirty="0"/>
              <a:t>Practical part</a:t>
            </a:r>
          </a:p>
        </p:txBody>
      </p:sp>
      <p:sp>
        <p:nvSpPr>
          <p:cNvPr id="4" name="Text Placeholder 3">
            <a:extLst>
              <a:ext uri="{FF2B5EF4-FFF2-40B4-BE49-F238E27FC236}">
                <a16:creationId xmlns:a16="http://schemas.microsoft.com/office/drawing/2014/main" id="{69F128E8-C0D7-D7DC-BCAA-B31AD0E85DCF}"/>
              </a:ext>
            </a:extLst>
          </p:cNvPr>
          <p:cNvSpPr>
            <a:spLocks noGrp="1"/>
          </p:cNvSpPr>
          <p:nvPr>
            <p:ph type="body" idx="1"/>
          </p:nvPr>
        </p:nvSpPr>
        <p:spPr>
          <a:xfrm>
            <a:off x="839789" y="1681164"/>
            <a:ext cx="5157787" cy="378748"/>
          </a:xfrm>
        </p:spPr>
        <p:txBody>
          <a:bodyPr>
            <a:normAutofit fontScale="92500" lnSpcReduction="10000"/>
          </a:bodyPr>
          <a:lstStyle/>
          <a:p>
            <a:r>
              <a:rPr lang="en-GB" i="1" u="sng" dirty="0"/>
              <a:t>Plants used</a:t>
            </a:r>
          </a:p>
        </p:txBody>
      </p:sp>
      <p:sp>
        <p:nvSpPr>
          <p:cNvPr id="5" name="Content Placeholder 4">
            <a:extLst>
              <a:ext uri="{FF2B5EF4-FFF2-40B4-BE49-F238E27FC236}">
                <a16:creationId xmlns:a16="http://schemas.microsoft.com/office/drawing/2014/main" id="{745C50F1-8DF1-22F3-1D9F-56327A1C1570}"/>
              </a:ext>
            </a:extLst>
          </p:cNvPr>
          <p:cNvSpPr>
            <a:spLocks noGrp="1"/>
          </p:cNvSpPr>
          <p:nvPr>
            <p:ph sz="half" idx="2"/>
          </p:nvPr>
        </p:nvSpPr>
        <p:spPr>
          <a:xfrm>
            <a:off x="839789" y="2059912"/>
            <a:ext cx="5157787" cy="4129751"/>
          </a:xfrm>
        </p:spPr>
        <p:txBody>
          <a:bodyPr>
            <a:normAutofit/>
          </a:bodyPr>
          <a:lstStyle/>
          <a:p>
            <a:pPr algn="l"/>
            <a:r>
              <a:rPr lang="en-US" sz="2400" b="1" i="1" dirty="0">
                <a:solidFill>
                  <a:srgbClr val="000000"/>
                </a:solidFill>
                <a:latin typeface="Segoe UI"/>
              </a:rPr>
              <a:t>1</a:t>
            </a:r>
            <a:r>
              <a:rPr kumimoji="0" lang="en-US" sz="2400" b="1" i="1" u="none" strike="noStrike" kern="1200" cap="none" spc="0" normalizeH="0" baseline="0" noProof="0" dirty="0">
                <a:ln>
                  <a:noFill/>
                </a:ln>
                <a:solidFill>
                  <a:srgbClr val="000000"/>
                </a:solidFill>
                <a:effectLst/>
                <a:uLnTx/>
                <a:uFillTx/>
                <a:latin typeface="Segoe UI"/>
                <a:ea typeface="+mn-ea"/>
                <a:cs typeface="+mn-cs"/>
              </a:rPr>
              <a:t>/</a:t>
            </a:r>
            <a:r>
              <a:rPr lang="en-US" b="1" i="1" u="none" strike="noStrike" baseline="0" dirty="0">
                <a:latin typeface="Calibri-BoldItalic"/>
              </a:rPr>
              <a:t>lantana camara </a:t>
            </a:r>
            <a:r>
              <a:rPr lang="en-US" sz="2400" b="0" i="0" u="none" strike="noStrike" baseline="0" dirty="0">
                <a:latin typeface="Calibri" panose="020F0502020204030204" pitchFamily="34" charset="0"/>
              </a:rPr>
              <a:t>(Common name big-sage)</a:t>
            </a:r>
          </a:p>
          <a:p>
            <a:pPr algn="l"/>
            <a:r>
              <a:rPr lang="en-US" sz="2800" b="1" dirty="0"/>
              <a:t>part used </a:t>
            </a:r>
            <a:r>
              <a:rPr lang="en-US" sz="2400" b="0" i="0" u="none" strike="noStrike" baseline="0" dirty="0">
                <a:latin typeface="Calibri" panose="020F0502020204030204" pitchFamily="34" charset="0"/>
              </a:rPr>
              <a:t>: flowers</a:t>
            </a:r>
          </a:p>
          <a:p>
            <a:pPr algn="l"/>
            <a:r>
              <a:rPr lang="en-US" sz="2800" b="1" dirty="0"/>
              <a:t>Medicinal uses: </a:t>
            </a:r>
            <a:r>
              <a:rPr lang="en-US" sz="2400" b="0" i="0" u="none" strike="noStrike" baseline="0" dirty="0">
                <a:latin typeface="Calibri" panose="020F0502020204030204" pitchFamily="34" charset="0"/>
              </a:rPr>
              <a:t>The leaf oil is used as an antiseptic for wounds and the roots are used for the treatment of tooth ache and the flowers for chest complaints in children</a:t>
            </a:r>
          </a:p>
          <a:p>
            <a:pPr algn="l"/>
            <a:endParaRPr lang="en-GB" sz="2400" dirty="0"/>
          </a:p>
        </p:txBody>
      </p:sp>
      <p:pic>
        <p:nvPicPr>
          <p:cNvPr id="2" name="Picture 1">
            <a:extLst>
              <a:ext uri="{FF2B5EF4-FFF2-40B4-BE49-F238E27FC236}">
                <a16:creationId xmlns:a16="http://schemas.microsoft.com/office/drawing/2014/main" id="{312FA9BE-6658-FD45-7A33-C5A2129E897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441510" y="541866"/>
            <a:ext cx="6469945" cy="6469945"/>
          </a:xfrm>
          <a:prstGeom prst="rect">
            <a:avLst/>
          </a:prstGeom>
        </p:spPr>
      </p:pic>
    </p:spTree>
    <p:extLst>
      <p:ext uri="{BB962C8B-B14F-4D97-AF65-F5344CB8AC3E}">
        <p14:creationId xmlns:p14="http://schemas.microsoft.com/office/powerpoint/2010/main" val="3859510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1D7F-E5EA-C785-F6C3-AE3C55FA17DD}"/>
              </a:ext>
            </a:extLst>
          </p:cNvPr>
          <p:cNvSpPr>
            <a:spLocks noGrp="1"/>
          </p:cNvSpPr>
          <p:nvPr>
            <p:ph type="title"/>
          </p:nvPr>
        </p:nvSpPr>
        <p:spPr/>
        <p:txBody>
          <a:bodyPr/>
          <a:lstStyle/>
          <a:p>
            <a:r>
              <a:rPr lang="en-GB" dirty="0"/>
              <a:t>Extraction technique</a:t>
            </a:r>
          </a:p>
        </p:txBody>
      </p:sp>
      <p:sp>
        <p:nvSpPr>
          <p:cNvPr id="3" name="Text Placeholder 2">
            <a:extLst>
              <a:ext uri="{FF2B5EF4-FFF2-40B4-BE49-F238E27FC236}">
                <a16:creationId xmlns:a16="http://schemas.microsoft.com/office/drawing/2014/main" id="{6ADAEB7A-924A-A2A7-4A5E-95C3E65DC639}"/>
              </a:ext>
            </a:extLst>
          </p:cNvPr>
          <p:cNvSpPr>
            <a:spLocks noGrp="1"/>
          </p:cNvSpPr>
          <p:nvPr>
            <p:ph type="body" idx="1"/>
          </p:nvPr>
        </p:nvSpPr>
        <p:spPr>
          <a:xfrm>
            <a:off x="874183" y="1690688"/>
            <a:ext cx="3551589" cy="823912"/>
          </a:xfrm>
        </p:spPr>
        <p:txBody>
          <a:bodyPr/>
          <a:lstStyle/>
          <a:p>
            <a:r>
              <a:rPr lang="en-GB" dirty="0"/>
              <a:t>Maceration</a:t>
            </a:r>
          </a:p>
        </p:txBody>
      </p:sp>
      <p:sp>
        <p:nvSpPr>
          <p:cNvPr id="4" name="Content Placeholder 3">
            <a:extLst>
              <a:ext uri="{FF2B5EF4-FFF2-40B4-BE49-F238E27FC236}">
                <a16:creationId xmlns:a16="http://schemas.microsoft.com/office/drawing/2014/main" id="{1C13E904-F797-3D46-B438-3B46E1495D9A}"/>
              </a:ext>
            </a:extLst>
          </p:cNvPr>
          <p:cNvSpPr>
            <a:spLocks noGrp="1"/>
          </p:cNvSpPr>
          <p:nvPr>
            <p:ph sz="half" idx="2"/>
          </p:nvPr>
        </p:nvSpPr>
        <p:spPr>
          <a:xfrm>
            <a:off x="839789" y="2505074"/>
            <a:ext cx="11047411" cy="3895725"/>
          </a:xfrm>
          <a:solidFill>
            <a:schemeClr val="tx2">
              <a:lumMod val="40000"/>
              <a:lumOff val="60000"/>
            </a:schemeClr>
          </a:solidFill>
        </p:spPr>
        <p:txBody>
          <a:bodyPr>
            <a:normAutofit/>
          </a:bodyPr>
          <a:lstStyle/>
          <a:p>
            <a:pPr marL="228598" marR="0" lvl="0" indent="-228598" algn="l" defTabSz="914391"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to 0.25 gm of the plant add </a:t>
            </a:r>
            <a:r>
              <a:rPr lang="en-US" sz="2400" dirty="0">
                <a:solidFill>
                  <a:srgbClr val="000000">
                    <a:lumMod val="75000"/>
                    <a:lumOff val="25000"/>
                  </a:srgbClr>
                </a:solidFill>
                <a:latin typeface="Calibri" panose="020F0502020204030204" pitchFamily="34" charset="0"/>
              </a:rPr>
              <a:t>10</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 ml 70% ethanol, leave for 3 days,  then strain and collect the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mn-cs"/>
              </a:rPr>
              <a:t>filterate</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 Let the </a:t>
            </a:r>
            <a:r>
              <a:rPr kumimoji="0" lang="en-US" sz="24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mn-ea"/>
                <a:cs typeface="+mn-cs"/>
              </a:rPr>
              <a:t>filterate</a:t>
            </a:r>
            <a:r>
              <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mn-ea"/>
                <a:cs typeface="+mn-cs"/>
              </a:rPr>
              <a:t> dry in a Petri dish till the next lab., then collect and weigh to calculate the extraction yield</a:t>
            </a:r>
            <a:endParaRPr lang="en-GB" sz="3600" dirty="0"/>
          </a:p>
        </p:txBody>
      </p:sp>
    </p:spTree>
    <p:extLst>
      <p:ext uri="{BB962C8B-B14F-4D97-AF65-F5344CB8AC3E}">
        <p14:creationId xmlns:p14="http://schemas.microsoft.com/office/powerpoint/2010/main" val="2495365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521A12-D6C7-5428-6BA3-6158D77380D6}"/>
              </a:ext>
            </a:extLst>
          </p:cNvPr>
          <p:cNvSpPr>
            <a:spLocks noGrp="1"/>
          </p:cNvSpPr>
          <p:nvPr>
            <p:ph type="title"/>
          </p:nvPr>
        </p:nvSpPr>
        <p:spPr/>
        <p:txBody>
          <a:bodyPr/>
          <a:lstStyle/>
          <a:p>
            <a:r>
              <a:rPr lang="en-GB" dirty="0"/>
              <a:t>Practical part</a:t>
            </a:r>
          </a:p>
        </p:txBody>
      </p:sp>
      <p:sp>
        <p:nvSpPr>
          <p:cNvPr id="4" name="Text Placeholder 3">
            <a:extLst>
              <a:ext uri="{FF2B5EF4-FFF2-40B4-BE49-F238E27FC236}">
                <a16:creationId xmlns:a16="http://schemas.microsoft.com/office/drawing/2014/main" id="{69F128E8-C0D7-D7DC-BCAA-B31AD0E85DCF}"/>
              </a:ext>
            </a:extLst>
          </p:cNvPr>
          <p:cNvSpPr>
            <a:spLocks noGrp="1"/>
          </p:cNvSpPr>
          <p:nvPr>
            <p:ph type="body" idx="1"/>
          </p:nvPr>
        </p:nvSpPr>
        <p:spPr>
          <a:xfrm>
            <a:off x="839789" y="1681164"/>
            <a:ext cx="5157787" cy="378748"/>
          </a:xfrm>
        </p:spPr>
        <p:txBody>
          <a:bodyPr>
            <a:normAutofit fontScale="92500" lnSpcReduction="10000"/>
          </a:bodyPr>
          <a:lstStyle/>
          <a:p>
            <a:r>
              <a:rPr lang="en-GB" i="1" u="sng" dirty="0"/>
              <a:t>Plants used</a:t>
            </a:r>
          </a:p>
        </p:txBody>
      </p:sp>
      <p:sp>
        <p:nvSpPr>
          <p:cNvPr id="5" name="Content Placeholder 4">
            <a:extLst>
              <a:ext uri="{FF2B5EF4-FFF2-40B4-BE49-F238E27FC236}">
                <a16:creationId xmlns:a16="http://schemas.microsoft.com/office/drawing/2014/main" id="{745C50F1-8DF1-22F3-1D9F-56327A1C1570}"/>
              </a:ext>
            </a:extLst>
          </p:cNvPr>
          <p:cNvSpPr>
            <a:spLocks noGrp="1"/>
          </p:cNvSpPr>
          <p:nvPr>
            <p:ph sz="half" idx="2"/>
          </p:nvPr>
        </p:nvSpPr>
        <p:spPr>
          <a:xfrm>
            <a:off x="839789" y="2059912"/>
            <a:ext cx="5157787" cy="4129751"/>
          </a:xfrm>
        </p:spPr>
        <p:txBody>
          <a:bodyPr>
            <a:normAutofit/>
          </a:bodyPr>
          <a:lstStyle/>
          <a:p>
            <a:pPr algn="l"/>
            <a:r>
              <a:rPr lang="en-GB" sz="2800" b="1" dirty="0"/>
              <a:t>2/</a:t>
            </a:r>
            <a:r>
              <a:rPr lang="en-US" sz="2400" b="1" i="1" u="none" strike="noStrike" baseline="0" dirty="0">
                <a:latin typeface="Calibri-BoldItalic"/>
              </a:rPr>
              <a:t>Hibiscus sabdariffa </a:t>
            </a:r>
            <a:r>
              <a:rPr lang="en-US" sz="2400" b="0" i="0" u="none" strike="noStrike" baseline="0" dirty="0">
                <a:latin typeface="Calibri" panose="020F0502020204030204" pitchFamily="34" charset="0"/>
              </a:rPr>
              <a:t>(common name Roselle) </a:t>
            </a:r>
          </a:p>
          <a:p>
            <a:pPr algn="l"/>
            <a:r>
              <a:rPr lang="en-US" sz="2800" b="1" dirty="0"/>
              <a:t>part used </a:t>
            </a:r>
            <a:r>
              <a:rPr lang="en-US" sz="2400" b="0" i="0" u="none" strike="noStrike" baseline="0" dirty="0">
                <a:latin typeface="Calibri" panose="020F0502020204030204" pitchFamily="34" charset="0"/>
              </a:rPr>
              <a:t>: flowers</a:t>
            </a:r>
          </a:p>
          <a:p>
            <a:pPr algn="l"/>
            <a:r>
              <a:rPr lang="en-US" sz="2800" b="1" dirty="0"/>
              <a:t>Medicinal uses: </a:t>
            </a:r>
            <a:r>
              <a:rPr lang="en-US" sz="2400" b="0" i="0" u="none" strike="noStrike" baseline="0" dirty="0">
                <a:latin typeface="Calibri" panose="020F0502020204030204" pitchFamily="34" charset="0"/>
              </a:rPr>
              <a:t>used in folk medicine as a diuretic and mild laxative, as well as in treating cancer and cardiac and nerve disease</a:t>
            </a:r>
          </a:p>
          <a:p>
            <a:pPr algn="l"/>
            <a:endParaRPr lang="en-GB" sz="2400" dirty="0"/>
          </a:p>
        </p:txBody>
      </p:sp>
      <p:pic>
        <p:nvPicPr>
          <p:cNvPr id="8" name="Content Placeholder 7">
            <a:extLst>
              <a:ext uri="{FF2B5EF4-FFF2-40B4-BE49-F238E27FC236}">
                <a16:creationId xmlns:a16="http://schemas.microsoft.com/office/drawing/2014/main" id="{E3D40EA0-AA7D-2449-B8DC-B55B8BB3DE22}"/>
              </a:ext>
            </a:extLst>
          </p:cNvPr>
          <p:cNvPicPr>
            <a:picLocks noGrp="1" noChangeAspect="1"/>
          </p:cNvPicPr>
          <p:nvPr>
            <p:ph sz="quarter" idx="4"/>
          </p:nvPr>
        </p:nvPicPr>
        <p:blipFill>
          <a:blip r:embed="rId2"/>
          <a:stretch>
            <a:fillRect/>
          </a:stretch>
        </p:blipFill>
        <p:spPr>
          <a:xfrm>
            <a:off x="5419918" y="1766662"/>
            <a:ext cx="6513128" cy="3410174"/>
          </a:xfrm>
          <a:prstGeom prst="rect">
            <a:avLst/>
          </a:prstGeom>
        </p:spPr>
      </p:pic>
    </p:spTree>
    <p:extLst>
      <p:ext uri="{BB962C8B-B14F-4D97-AF65-F5344CB8AC3E}">
        <p14:creationId xmlns:p14="http://schemas.microsoft.com/office/powerpoint/2010/main" val="12070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BD17-A7FE-4352-9D7A-10482C6865A6}"/>
              </a:ext>
            </a:extLst>
          </p:cNvPr>
          <p:cNvSpPr>
            <a:spLocks noGrp="1"/>
          </p:cNvSpPr>
          <p:nvPr>
            <p:ph type="title"/>
          </p:nvPr>
        </p:nvSpPr>
        <p:spPr>
          <a:xfrm>
            <a:off x="444500" y="412137"/>
            <a:ext cx="9146972" cy="640080"/>
          </a:xfrm>
        </p:spPr>
        <p:txBody>
          <a:bodyPr rtlCol="0"/>
          <a:lstStyle/>
          <a:p>
            <a:pPr rtl="0"/>
            <a:r>
              <a:rPr lang="en-GB" b="1" dirty="0">
                <a:latin typeface="Segoe UI Semibold" panose="020B0502040204020203" pitchFamily="34" charset="0"/>
                <a:cs typeface="Segoe UI Semibold" panose="020B0502040204020203" pitchFamily="34" charset="0"/>
              </a:rPr>
              <a:t>EXTRACTION</a:t>
            </a:r>
          </a:p>
        </p:txBody>
      </p:sp>
      <p:sp>
        <p:nvSpPr>
          <p:cNvPr id="3" name="Content Placeholder 2">
            <a:extLst>
              <a:ext uri="{FF2B5EF4-FFF2-40B4-BE49-F238E27FC236}">
                <a16:creationId xmlns:a16="http://schemas.microsoft.com/office/drawing/2014/main" id="{4B3C1D5B-11AC-48D7-B0A0-63BC88617D64}"/>
              </a:ext>
            </a:extLst>
          </p:cNvPr>
          <p:cNvSpPr>
            <a:spLocks noGrp="1"/>
          </p:cNvSpPr>
          <p:nvPr>
            <p:ph sz="quarter" idx="10"/>
          </p:nvPr>
        </p:nvSpPr>
        <p:spPr>
          <a:xfrm>
            <a:off x="444500" y="1509611"/>
            <a:ext cx="11343846" cy="4735545"/>
          </a:xfrm>
        </p:spPr>
        <p:txBody>
          <a:bodyPr rtlCol="0">
            <a:noAutofit/>
          </a:bodyPr>
          <a:lstStyle/>
          <a:p>
            <a:r>
              <a:rPr lang="en-US" sz="2400" dirty="0">
                <a:latin typeface="Calibri" panose="020F0502020204030204" pitchFamily="34" charset="0"/>
              </a:rPr>
              <a:t>Extraction of medicinal plants: is a process of separating active plant materials or secondary metabolites such as alkaloids, flavonoids, terpenes, saponins, steroids, and glycosides from inert or inactive material using an appropriate solvent and standard extraction procedure.</a:t>
            </a:r>
          </a:p>
          <a:p>
            <a:pPr algn="l"/>
            <a:r>
              <a:rPr lang="en-US" sz="2400" b="0" i="0" u="none" strike="noStrike" baseline="0" dirty="0">
                <a:latin typeface="Calibri" panose="020F0502020204030204" pitchFamily="34" charset="0"/>
              </a:rPr>
              <a:t>The products obtained from plants are relatively impure liquids, semisolids, or powders intended only for oral or external use (why?).</a:t>
            </a:r>
          </a:p>
          <a:p>
            <a:pPr algn="l"/>
            <a:r>
              <a:rPr lang="en-US" sz="2400" dirty="0">
                <a:latin typeface="Calibri" panose="020F0502020204030204" pitchFamily="34" charset="0"/>
              </a:rPr>
              <a:t>The solvent used in the extraction is called </a:t>
            </a:r>
            <a:r>
              <a:rPr lang="en-US" sz="2400" b="1" dirty="0">
                <a:latin typeface="Calibri" panose="020F0502020204030204" pitchFamily="34" charset="0"/>
              </a:rPr>
              <a:t>Menstruum.</a:t>
            </a:r>
          </a:p>
          <a:p>
            <a:pPr algn="l"/>
            <a:r>
              <a:rPr lang="en-US" sz="2400" dirty="0">
                <a:latin typeface="Calibri" panose="020F0502020204030204" pitchFamily="34" charset="0"/>
              </a:rPr>
              <a:t>The inert fibrous and other insoluble materials remaining after the extraction are called </a:t>
            </a:r>
            <a:r>
              <a:rPr lang="en-US" sz="2400" b="1" dirty="0">
                <a:latin typeface="Calibri" panose="020F0502020204030204" pitchFamily="34" charset="0"/>
              </a:rPr>
              <a:t>Marc</a:t>
            </a:r>
          </a:p>
          <a:p>
            <a:pPr marL="0" indent="0" algn="l">
              <a:buNone/>
            </a:pPr>
            <a:endParaRPr lang="en-US" sz="2400" b="1" i="0" u="sng" strike="noStrike" baseline="0" dirty="0">
              <a:latin typeface="Calibri" panose="020F0502020204030204" pitchFamily="34" charset="0"/>
            </a:endParaRPr>
          </a:p>
          <a:p>
            <a:pPr algn="l"/>
            <a:endParaRPr lang="en-GB" sz="16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79432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81D7F-E5EA-C785-F6C3-AE3C55FA17DD}"/>
              </a:ext>
            </a:extLst>
          </p:cNvPr>
          <p:cNvSpPr>
            <a:spLocks noGrp="1"/>
          </p:cNvSpPr>
          <p:nvPr>
            <p:ph type="title"/>
          </p:nvPr>
        </p:nvSpPr>
        <p:spPr/>
        <p:txBody>
          <a:bodyPr/>
          <a:lstStyle/>
          <a:p>
            <a:r>
              <a:rPr lang="en-GB" dirty="0"/>
              <a:t>Extraction technique</a:t>
            </a:r>
          </a:p>
        </p:txBody>
      </p:sp>
      <p:sp>
        <p:nvSpPr>
          <p:cNvPr id="5" name="Text Placeholder 4">
            <a:extLst>
              <a:ext uri="{FF2B5EF4-FFF2-40B4-BE49-F238E27FC236}">
                <a16:creationId xmlns:a16="http://schemas.microsoft.com/office/drawing/2014/main" id="{FAF85624-AA40-2659-800A-92E18C246111}"/>
              </a:ext>
            </a:extLst>
          </p:cNvPr>
          <p:cNvSpPr>
            <a:spLocks noGrp="1"/>
          </p:cNvSpPr>
          <p:nvPr>
            <p:ph type="body" sz="quarter" idx="3"/>
          </p:nvPr>
        </p:nvSpPr>
        <p:spPr>
          <a:xfrm>
            <a:off x="433059" y="1505863"/>
            <a:ext cx="3551589" cy="823912"/>
          </a:xfrm>
        </p:spPr>
        <p:txBody>
          <a:bodyPr/>
          <a:lstStyle/>
          <a:p>
            <a:r>
              <a:rPr lang="en-GB" dirty="0"/>
              <a:t>Ultrasound-assisted</a:t>
            </a:r>
          </a:p>
        </p:txBody>
      </p:sp>
      <p:sp>
        <p:nvSpPr>
          <p:cNvPr id="6" name="Content Placeholder 5">
            <a:extLst>
              <a:ext uri="{FF2B5EF4-FFF2-40B4-BE49-F238E27FC236}">
                <a16:creationId xmlns:a16="http://schemas.microsoft.com/office/drawing/2014/main" id="{6F350004-7768-75D4-BADF-F224C922AE49}"/>
              </a:ext>
            </a:extLst>
          </p:cNvPr>
          <p:cNvSpPr>
            <a:spLocks noGrp="1"/>
          </p:cNvSpPr>
          <p:nvPr>
            <p:ph sz="quarter" idx="4"/>
          </p:nvPr>
        </p:nvSpPr>
        <p:spPr>
          <a:xfrm>
            <a:off x="433059" y="2514600"/>
            <a:ext cx="11240132" cy="3448456"/>
          </a:xfrm>
          <a:solidFill>
            <a:srgbClr val="EBEB8D"/>
          </a:solidFill>
        </p:spPr>
        <p:txBody>
          <a:bodyPr>
            <a:normAutofit/>
          </a:bodyPr>
          <a:lstStyle/>
          <a:p>
            <a:pPr algn="l"/>
            <a:r>
              <a:rPr lang="en-US" sz="2400" dirty="0">
                <a:latin typeface="Calibri" panose="020F0502020204030204" pitchFamily="34" charset="0"/>
              </a:rPr>
              <a:t>to 0.25 gm of the fresh leaves add 10 ml 70%ethanol in a beaker, move it to the ultrasound apparatus and set it to 120 Hz for 5 min  at 30 C, then strain and collect the </a:t>
            </a:r>
            <a:r>
              <a:rPr lang="en-US" sz="2400" dirty="0" err="1">
                <a:latin typeface="Calibri" panose="020F0502020204030204" pitchFamily="34" charset="0"/>
              </a:rPr>
              <a:t>filterate</a:t>
            </a:r>
            <a:r>
              <a:rPr lang="en-US" sz="2400" dirty="0">
                <a:latin typeface="Calibri" panose="020F0502020204030204" pitchFamily="34" charset="0"/>
              </a:rPr>
              <a:t>. Let the </a:t>
            </a:r>
            <a:r>
              <a:rPr lang="en-US" sz="2400" dirty="0" err="1">
                <a:latin typeface="Calibri" panose="020F0502020204030204" pitchFamily="34" charset="0"/>
              </a:rPr>
              <a:t>filterate</a:t>
            </a:r>
            <a:r>
              <a:rPr lang="en-US" sz="2400" dirty="0">
                <a:latin typeface="Calibri" panose="020F0502020204030204" pitchFamily="34" charset="0"/>
              </a:rPr>
              <a:t> dry in a </a:t>
            </a:r>
            <a:r>
              <a:rPr lang="en-US" sz="2400" dirty="0" err="1">
                <a:latin typeface="Calibri" panose="020F0502020204030204" pitchFamily="34" charset="0"/>
              </a:rPr>
              <a:t>petridish</a:t>
            </a:r>
            <a:r>
              <a:rPr lang="en-US" sz="2400" dirty="0">
                <a:latin typeface="Calibri" panose="020F0502020204030204" pitchFamily="34" charset="0"/>
              </a:rPr>
              <a:t> till the next lab., then collect and weigh to calculate the extraction yield.</a:t>
            </a:r>
            <a:endParaRPr lang="en-US" sz="2400" b="0" i="0" u="none" strike="noStrike" baseline="0" dirty="0">
              <a:latin typeface="Calibri" panose="020F0502020204030204" pitchFamily="34" charset="0"/>
            </a:endParaRPr>
          </a:p>
          <a:p>
            <a:endParaRPr lang="en-GB" dirty="0"/>
          </a:p>
          <a:p>
            <a:endParaRPr lang="en-GB" dirty="0"/>
          </a:p>
        </p:txBody>
      </p:sp>
    </p:spTree>
    <p:extLst>
      <p:ext uri="{BB962C8B-B14F-4D97-AF65-F5344CB8AC3E}">
        <p14:creationId xmlns:p14="http://schemas.microsoft.com/office/powerpoint/2010/main" val="319596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44E0-C0B0-5B36-5583-0B85B6393476}"/>
              </a:ext>
            </a:extLst>
          </p:cNvPr>
          <p:cNvSpPr>
            <a:spLocks noGrp="1"/>
          </p:cNvSpPr>
          <p:nvPr>
            <p:ph type="title"/>
          </p:nvPr>
        </p:nvSpPr>
        <p:spPr/>
        <p:txBody>
          <a:bodyPr/>
          <a:lstStyle/>
          <a:p>
            <a:r>
              <a:rPr lang="en-GB" dirty="0"/>
              <a:t>Extraction yield</a:t>
            </a:r>
          </a:p>
        </p:txBody>
      </p:sp>
      <p:sp>
        <p:nvSpPr>
          <p:cNvPr id="4" name="Content Placeholder 3">
            <a:extLst>
              <a:ext uri="{FF2B5EF4-FFF2-40B4-BE49-F238E27FC236}">
                <a16:creationId xmlns:a16="http://schemas.microsoft.com/office/drawing/2014/main" id="{505131B2-8B35-1CF8-C603-EC1AC16FF7B8}"/>
              </a:ext>
            </a:extLst>
          </p:cNvPr>
          <p:cNvSpPr>
            <a:spLocks noGrp="1"/>
          </p:cNvSpPr>
          <p:nvPr>
            <p:ph sz="half" idx="2"/>
          </p:nvPr>
        </p:nvSpPr>
        <p:spPr>
          <a:xfrm>
            <a:off x="839789" y="2789695"/>
            <a:ext cx="10515599" cy="1472339"/>
          </a:xfrm>
        </p:spPr>
        <p:txBody>
          <a:bodyPr/>
          <a:lstStyle/>
          <a:p>
            <a:pPr marL="0" indent="0" algn="ctr">
              <a:buNone/>
            </a:pPr>
            <a:r>
              <a:rPr lang="en-GB" b="1" dirty="0"/>
              <a:t>Yield = </a:t>
            </a:r>
            <a:r>
              <a:rPr lang="en-GB" b="1" u="sng" dirty="0"/>
              <a:t>weight  of the extract  </a:t>
            </a:r>
            <a:r>
              <a:rPr lang="en-GB" b="1" dirty="0"/>
              <a:t> X 100%</a:t>
            </a:r>
          </a:p>
          <a:p>
            <a:pPr marL="0" indent="0" algn="ctr">
              <a:buNone/>
            </a:pPr>
            <a:r>
              <a:rPr lang="en-GB" b="1" dirty="0"/>
              <a:t>  weight of the plant</a:t>
            </a:r>
          </a:p>
        </p:txBody>
      </p:sp>
    </p:spTree>
    <p:extLst>
      <p:ext uri="{BB962C8B-B14F-4D97-AF65-F5344CB8AC3E}">
        <p14:creationId xmlns:p14="http://schemas.microsoft.com/office/powerpoint/2010/main" val="3792172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6CA111-66F6-9227-697B-B833C9E81803}"/>
              </a:ext>
            </a:extLst>
          </p:cNvPr>
          <p:cNvSpPr>
            <a:spLocks noGrp="1"/>
          </p:cNvSpPr>
          <p:nvPr>
            <p:ph type="title"/>
          </p:nvPr>
        </p:nvSpPr>
        <p:spPr>
          <a:xfrm>
            <a:off x="758757" y="6082379"/>
            <a:ext cx="9146972" cy="640080"/>
          </a:xfrm>
        </p:spPr>
        <p:txBody>
          <a:bodyPr/>
          <a:lstStyle/>
          <a:p>
            <a:pPr algn="ctr"/>
            <a:endParaRPr lang="en-GB" dirty="0"/>
          </a:p>
        </p:txBody>
      </p:sp>
      <p:pic>
        <p:nvPicPr>
          <p:cNvPr id="9" name="Content Placeholder 8">
            <a:extLst>
              <a:ext uri="{FF2B5EF4-FFF2-40B4-BE49-F238E27FC236}">
                <a16:creationId xmlns:a16="http://schemas.microsoft.com/office/drawing/2014/main" id="{E1BFD42F-877B-8CCE-32E2-30FE6EE73516}"/>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59987" y="-66857"/>
            <a:ext cx="12072026" cy="6991714"/>
          </a:xfrm>
        </p:spPr>
      </p:pic>
    </p:spTree>
    <p:extLst>
      <p:ext uri="{BB962C8B-B14F-4D97-AF65-F5344CB8AC3E}">
        <p14:creationId xmlns:p14="http://schemas.microsoft.com/office/powerpoint/2010/main" val="459765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DD64C9-0392-93E9-BBFD-909253879DA5}"/>
              </a:ext>
            </a:extLst>
          </p:cNvPr>
          <p:cNvSpPr>
            <a:spLocks noGrp="1"/>
          </p:cNvSpPr>
          <p:nvPr>
            <p:ph type="title"/>
          </p:nvPr>
        </p:nvSpPr>
        <p:spPr>
          <a:xfrm>
            <a:off x="444499" y="430609"/>
            <a:ext cx="10812505" cy="545575"/>
          </a:xfrm>
        </p:spPr>
        <p:txBody>
          <a:bodyPr/>
          <a:lstStyle/>
          <a:p>
            <a:pPr algn="ctr"/>
            <a:r>
              <a:rPr lang="en-GB" dirty="0"/>
              <a:t>Can we use that extract directly?</a:t>
            </a:r>
          </a:p>
        </p:txBody>
      </p:sp>
      <p:grpSp>
        <p:nvGrpSpPr>
          <p:cNvPr id="8" name="Group 7" descr="circles connected by lines with text boxes">
            <a:extLst>
              <a:ext uri="{FF2B5EF4-FFF2-40B4-BE49-F238E27FC236}">
                <a16:creationId xmlns:a16="http://schemas.microsoft.com/office/drawing/2014/main" id="{18A0129B-7E25-17DC-998C-B5E6C782B722}"/>
              </a:ext>
            </a:extLst>
          </p:cNvPr>
          <p:cNvGrpSpPr/>
          <p:nvPr/>
        </p:nvGrpSpPr>
        <p:grpSpPr>
          <a:xfrm>
            <a:off x="1198606" y="1886930"/>
            <a:ext cx="9304637" cy="3620404"/>
            <a:chOff x="3862029" y="2307060"/>
            <a:chExt cx="9304637" cy="3620404"/>
          </a:xfrm>
        </p:grpSpPr>
        <p:sp>
          <p:nvSpPr>
            <p:cNvPr id="19" name="Oval 18" descr="oval shape">
              <a:hlinkClick r:id="rId3" action="ppaction://hlinksldjump"/>
              <a:extLst>
                <a:ext uri="{FF2B5EF4-FFF2-40B4-BE49-F238E27FC236}">
                  <a16:creationId xmlns:a16="http://schemas.microsoft.com/office/drawing/2014/main" id="{4607386F-92F4-385E-3F43-A68C3168D87A}"/>
                </a:ext>
              </a:extLst>
            </p:cNvPr>
            <p:cNvSpPr/>
            <p:nvPr/>
          </p:nvSpPr>
          <p:spPr>
            <a:xfrm>
              <a:off x="9237218" y="2349747"/>
              <a:ext cx="3929448" cy="35073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sz="1000"/>
            </a:p>
          </p:txBody>
        </p:sp>
        <p:sp>
          <p:nvSpPr>
            <p:cNvPr id="16" name="TextBox 15">
              <a:extLst>
                <a:ext uri="{FF2B5EF4-FFF2-40B4-BE49-F238E27FC236}">
                  <a16:creationId xmlns:a16="http://schemas.microsoft.com/office/drawing/2014/main" id="{5A95E65D-554E-3585-9149-375FC9DAA93F}"/>
                </a:ext>
              </a:extLst>
            </p:cNvPr>
            <p:cNvSpPr txBox="1"/>
            <p:nvPr/>
          </p:nvSpPr>
          <p:spPr>
            <a:xfrm>
              <a:off x="10397780" y="3556742"/>
              <a:ext cx="1608324" cy="1107996"/>
            </a:xfrm>
            <a:prstGeom prst="rect">
              <a:avLst/>
            </a:prstGeom>
            <a:noFill/>
          </p:spPr>
          <p:txBody>
            <a:bodyPr wrap="square" rtlCol="0">
              <a:spAutoFit/>
            </a:bodyPr>
            <a:lstStyle/>
            <a:p>
              <a:pPr algn="ctr" rtl="0"/>
              <a:r>
                <a:rPr lang="en-GB" sz="6600" b="1" dirty="0">
                  <a:solidFill>
                    <a:schemeClr val="bg1"/>
                  </a:solidFill>
                  <a:hlinkClick r:id="rId3" action="ppaction://hlinksldjump"/>
                </a:rPr>
                <a:t>No</a:t>
              </a:r>
              <a:endParaRPr lang="en-GB" sz="6600" b="1" dirty="0">
                <a:solidFill>
                  <a:schemeClr val="bg1"/>
                </a:solidFill>
              </a:endParaRPr>
            </a:p>
          </p:txBody>
        </p:sp>
        <p:sp>
          <p:nvSpPr>
            <p:cNvPr id="17" name="Oval 16" descr="oval shape">
              <a:hlinkClick r:id="rId4" action="ppaction://hlinksldjump"/>
              <a:extLst>
                <a:ext uri="{FF2B5EF4-FFF2-40B4-BE49-F238E27FC236}">
                  <a16:creationId xmlns:a16="http://schemas.microsoft.com/office/drawing/2014/main" id="{1BA9EA94-D26A-8AC8-8F90-E5DD0696AD7C}"/>
                </a:ext>
              </a:extLst>
            </p:cNvPr>
            <p:cNvSpPr/>
            <p:nvPr/>
          </p:nvSpPr>
          <p:spPr>
            <a:xfrm>
              <a:off x="3862029" y="2420108"/>
              <a:ext cx="3793072" cy="35073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sz="1000" dirty="0"/>
            </a:p>
          </p:txBody>
        </p:sp>
        <p:sp>
          <p:nvSpPr>
            <p:cNvPr id="21" name="TextBox 20">
              <a:extLst>
                <a:ext uri="{FF2B5EF4-FFF2-40B4-BE49-F238E27FC236}">
                  <a16:creationId xmlns:a16="http://schemas.microsoft.com/office/drawing/2014/main" id="{E430583D-2CD5-12DC-B4B8-AE269470E620}"/>
                </a:ext>
              </a:extLst>
            </p:cNvPr>
            <p:cNvSpPr txBox="1"/>
            <p:nvPr/>
          </p:nvSpPr>
          <p:spPr>
            <a:xfrm>
              <a:off x="8100607" y="2307060"/>
              <a:ext cx="1326868" cy="923330"/>
            </a:xfrm>
            <a:prstGeom prst="rect">
              <a:avLst/>
            </a:prstGeom>
            <a:noFill/>
          </p:spPr>
          <p:txBody>
            <a:bodyPr wrap="square" rtlCol="0">
              <a:spAutoFit/>
            </a:bodyPr>
            <a:lstStyle/>
            <a:p>
              <a:pPr algn="ctr" rtl="0"/>
              <a:r>
                <a:rPr lang="en-GB" dirty="0">
                  <a:solidFill>
                    <a:schemeClr val="bg1"/>
                  </a:solidFill>
                </a:rPr>
                <a:t>Add your central idea</a:t>
              </a:r>
            </a:p>
          </p:txBody>
        </p:sp>
        <p:sp>
          <p:nvSpPr>
            <p:cNvPr id="13" name="TextBox 12">
              <a:extLst>
                <a:ext uri="{FF2B5EF4-FFF2-40B4-BE49-F238E27FC236}">
                  <a16:creationId xmlns:a16="http://schemas.microsoft.com/office/drawing/2014/main" id="{A2C10502-0DC2-3BE0-48EC-39BA354EDFA0}"/>
                </a:ext>
              </a:extLst>
            </p:cNvPr>
            <p:cNvSpPr txBox="1"/>
            <p:nvPr/>
          </p:nvSpPr>
          <p:spPr>
            <a:xfrm>
              <a:off x="4566364" y="3468924"/>
              <a:ext cx="2644345" cy="1107996"/>
            </a:xfrm>
            <a:prstGeom prst="rect">
              <a:avLst/>
            </a:prstGeom>
            <a:noFill/>
          </p:spPr>
          <p:txBody>
            <a:bodyPr wrap="square" rtlCol="0">
              <a:spAutoFit/>
            </a:bodyPr>
            <a:lstStyle/>
            <a:p>
              <a:pPr algn="ctr" rtl="0"/>
              <a:r>
                <a:rPr lang="en-GB" sz="6600" b="1" dirty="0">
                  <a:solidFill>
                    <a:schemeClr val="bg1"/>
                  </a:solidFill>
                  <a:hlinkClick r:id="rId4" action="ppaction://hlinksldjump"/>
                </a:rPr>
                <a:t>Yes</a:t>
              </a:r>
              <a:endParaRPr lang="en-GB" sz="6600" b="1" dirty="0">
                <a:solidFill>
                  <a:schemeClr val="bg1"/>
                </a:solidFill>
              </a:endParaRPr>
            </a:p>
          </p:txBody>
        </p:sp>
      </p:grpSp>
    </p:spTree>
    <p:extLst>
      <p:ext uri="{BB962C8B-B14F-4D97-AF65-F5344CB8AC3E}">
        <p14:creationId xmlns:p14="http://schemas.microsoft.com/office/powerpoint/2010/main" val="405221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19FF-DAD9-4AB4-9D83-993EE9FE6846}"/>
              </a:ext>
            </a:extLst>
          </p:cNvPr>
          <p:cNvSpPr>
            <a:spLocks noGrp="1"/>
          </p:cNvSpPr>
          <p:nvPr>
            <p:ph type="title"/>
          </p:nvPr>
        </p:nvSpPr>
        <p:spPr>
          <a:xfrm>
            <a:off x="444500" y="412137"/>
            <a:ext cx="11306776" cy="640080"/>
          </a:xfrm>
        </p:spPr>
        <p:txBody>
          <a:bodyPr rtlCol="0">
            <a:normAutofit/>
          </a:bodyPr>
          <a:lstStyle/>
          <a:p>
            <a:pPr algn="ctr" rtl="0"/>
            <a:r>
              <a:rPr lang="en-GB" b="1" dirty="0">
                <a:latin typeface="Segoe UI Semibold" panose="020B0502040204020203" pitchFamily="34" charset="0"/>
                <a:cs typeface="Segoe UI Semibold" panose="020B0502040204020203" pitchFamily="34" charset="0"/>
              </a:rPr>
              <a:t>Give me examples from your life</a:t>
            </a:r>
          </a:p>
        </p:txBody>
      </p:sp>
      <p:pic>
        <p:nvPicPr>
          <p:cNvPr id="5" name="Picture 4">
            <a:extLst>
              <a:ext uri="{FF2B5EF4-FFF2-40B4-BE49-F238E27FC236}">
                <a16:creationId xmlns:a16="http://schemas.microsoft.com/office/drawing/2014/main" id="{73A62C72-4A1B-7C7E-FDB2-9153820AE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5518" y="1634696"/>
            <a:ext cx="5473896" cy="411119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3307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19FF-DAD9-4AB4-9D83-993EE9FE6846}"/>
              </a:ext>
            </a:extLst>
          </p:cNvPr>
          <p:cNvSpPr>
            <a:spLocks noGrp="1"/>
          </p:cNvSpPr>
          <p:nvPr>
            <p:ph type="title"/>
          </p:nvPr>
        </p:nvSpPr>
        <p:spPr>
          <a:xfrm>
            <a:off x="444500" y="412137"/>
            <a:ext cx="11306776" cy="640080"/>
          </a:xfrm>
        </p:spPr>
        <p:txBody>
          <a:bodyPr rtlCol="0">
            <a:normAutofit fontScale="90000"/>
          </a:bodyPr>
          <a:lstStyle/>
          <a:p>
            <a:pPr algn="ctr" rtl="0"/>
            <a:r>
              <a:rPr lang="en-GB" sz="4400" b="1" dirty="0">
                <a:latin typeface="Segoe UI Semibold" panose="020B0502040204020203" pitchFamily="34" charset="0"/>
                <a:cs typeface="Segoe UI Semibold" panose="020B0502040204020203" pitchFamily="34" charset="0"/>
              </a:rPr>
              <a:t>Think </a:t>
            </a:r>
            <a:r>
              <a:rPr lang="en-GB" sz="4400" b="1" dirty="0">
                <a:latin typeface="Segoe UI Semibold" panose="020B0502040204020203" pitchFamily="34" charset="0"/>
                <a:cs typeface="Segoe UI Semibold" panose="020B0502040204020203" pitchFamily="34" charset="0"/>
                <a:hlinkClick r:id="rId3" action="ppaction://hlinksldjump"/>
              </a:rPr>
              <a:t>again</a:t>
            </a:r>
            <a:r>
              <a:rPr lang="en-GB" sz="4400" b="1" dirty="0">
                <a:latin typeface="Segoe UI Semibold" panose="020B0502040204020203" pitchFamily="34" charset="0"/>
                <a:cs typeface="Segoe UI Semibold" panose="020B0502040204020203" pitchFamily="34" charset="0"/>
              </a:rPr>
              <a:t> </a:t>
            </a:r>
            <a:r>
              <a:rPr lang="en-GB" sz="6000" b="1" dirty="0">
                <a:solidFill>
                  <a:srgbClr val="FF0000"/>
                </a:solidFill>
                <a:latin typeface="Segoe UI Semibold" panose="020B0502040204020203" pitchFamily="34" charset="0"/>
                <a:cs typeface="Segoe UI Semibold" panose="020B0502040204020203" pitchFamily="34" charset="0"/>
              </a:rPr>
              <a:t>!</a:t>
            </a:r>
            <a:endParaRPr lang="en-GB" sz="4400" b="1" dirty="0">
              <a:solidFill>
                <a:srgbClr val="FF0000"/>
              </a:solidFill>
              <a:latin typeface="Segoe UI Semibold" panose="020B0502040204020203" pitchFamily="34" charset="0"/>
              <a:cs typeface="Segoe UI Semibold" panose="020B0502040204020203" pitchFamily="34" charset="0"/>
            </a:endParaRPr>
          </a:p>
        </p:txBody>
      </p:sp>
      <p:pic>
        <p:nvPicPr>
          <p:cNvPr id="7" name="Picture 6">
            <a:hlinkClick r:id="rId3" action="ppaction://hlinksldjump"/>
            <a:extLst>
              <a:ext uri="{FF2B5EF4-FFF2-40B4-BE49-F238E27FC236}">
                <a16:creationId xmlns:a16="http://schemas.microsoft.com/office/drawing/2014/main" id="{0E2051A5-4442-A4CF-B091-9E2104940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8732" y="1235818"/>
            <a:ext cx="5754535" cy="5622181"/>
          </a:xfrm>
          <a:prstGeom prst="rect">
            <a:avLst/>
          </a:prstGeom>
        </p:spPr>
      </p:pic>
    </p:spTree>
    <p:extLst>
      <p:ext uri="{BB962C8B-B14F-4D97-AF65-F5344CB8AC3E}">
        <p14:creationId xmlns:p14="http://schemas.microsoft.com/office/powerpoint/2010/main" val="11641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43B4EF-2D38-5AF1-5564-8D0D326C61E5}"/>
              </a:ext>
            </a:extLst>
          </p:cNvPr>
          <p:cNvSpPr>
            <a:spLocks noGrp="1"/>
          </p:cNvSpPr>
          <p:nvPr>
            <p:ph sz="quarter" idx="10"/>
          </p:nvPr>
        </p:nvSpPr>
        <p:spPr>
          <a:xfrm>
            <a:off x="444500" y="1460499"/>
            <a:ext cx="10824862" cy="4966891"/>
          </a:xfrm>
        </p:spPr>
        <p:txBody>
          <a:bodyPr>
            <a:normAutofit/>
          </a:bodyPr>
          <a:lstStyle/>
          <a:p>
            <a:pPr algn="l"/>
            <a:r>
              <a:rPr lang="en-US" sz="2400" b="0" i="0" u="none" strike="noStrike" baseline="0" dirty="0">
                <a:latin typeface="Calibri" panose="020F0502020204030204" pitchFamily="34" charset="0"/>
              </a:rPr>
              <a:t>The extract thus obtained may be ready for use </a:t>
            </a:r>
            <a:r>
              <a:rPr lang="en-US" sz="2400" b="1" i="0" u="none" strike="noStrike" baseline="0" dirty="0">
                <a:latin typeface="Calibri" panose="020F0502020204030204" pitchFamily="34" charset="0"/>
              </a:rPr>
              <a:t>either</a:t>
            </a:r>
            <a:r>
              <a:rPr lang="en-US" sz="2400" b="0" i="0" u="none" strike="noStrike" baseline="0" dirty="0">
                <a:latin typeface="Calibri" panose="020F0502020204030204" pitchFamily="34" charset="0"/>
              </a:rPr>
              <a:t> </a:t>
            </a:r>
            <a:r>
              <a:rPr lang="en-US" sz="2400" b="0" i="0" u="sng" strike="noStrike" baseline="0" dirty="0">
                <a:latin typeface="Calibri" panose="020F0502020204030204" pitchFamily="34" charset="0"/>
              </a:rPr>
              <a:t>as a medicinal agent in the form of tinctures and fluid extracts</a:t>
            </a:r>
            <a:r>
              <a:rPr lang="en-US" sz="2400" b="0" i="0" u="none" strike="noStrike" baseline="0" dirty="0">
                <a:latin typeface="Calibri" panose="020F0502020204030204" pitchFamily="34" charset="0"/>
              </a:rPr>
              <a:t>, </a:t>
            </a:r>
            <a:r>
              <a:rPr lang="en-US" sz="2400" b="1" i="0" u="none" strike="noStrike" baseline="0" dirty="0">
                <a:latin typeface="Calibri" panose="020F0502020204030204" pitchFamily="34" charset="0"/>
              </a:rPr>
              <a:t>or</a:t>
            </a:r>
            <a:r>
              <a:rPr lang="en-US" sz="2400" b="0" i="0" u="none" strike="noStrike" baseline="0" dirty="0">
                <a:latin typeface="Calibri" panose="020F0502020204030204" pitchFamily="34" charset="0"/>
              </a:rPr>
              <a:t> </a:t>
            </a:r>
            <a:r>
              <a:rPr lang="en-US" sz="2400" b="0" i="0" u="sng" strike="noStrike" baseline="0" dirty="0">
                <a:latin typeface="Calibri" panose="020F0502020204030204" pitchFamily="34" charset="0"/>
              </a:rPr>
              <a:t>it might be further processed to be incorporated in any dosage form such as tablets or capsules</a:t>
            </a:r>
            <a:r>
              <a:rPr lang="en-US" sz="2400" b="0" i="0" u="none" strike="noStrike" baseline="0" dirty="0">
                <a:latin typeface="Calibri" panose="020F0502020204030204" pitchFamily="34" charset="0"/>
              </a:rPr>
              <a:t>, </a:t>
            </a:r>
            <a:r>
              <a:rPr lang="en-US" sz="2400" b="1" i="0" u="none" strike="noStrike" baseline="0" dirty="0">
                <a:latin typeface="Calibri" panose="020F0502020204030204" pitchFamily="34" charset="0"/>
              </a:rPr>
              <a:t>or</a:t>
            </a:r>
            <a:r>
              <a:rPr lang="en-US" sz="2400" b="0" i="0" u="none" strike="noStrike" baseline="0" dirty="0">
                <a:latin typeface="Calibri" panose="020F0502020204030204" pitchFamily="34" charset="0"/>
              </a:rPr>
              <a:t> it might be </a:t>
            </a:r>
            <a:r>
              <a:rPr lang="en-US" sz="2400" b="0" i="0" u="sng" strike="noStrike" baseline="0" dirty="0">
                <a:latin typeface="Calibri" panose="020F0502020204030204" pitchFamily="34" charset="0"/>
              </a:rPr>
              <a:t>fractionated to isolate individual chemical entities such as hyoscine and vincristine</a:t>
            </a:r>
            <a:r>
              <a:rPr lang="en-US" sz="2400" b="0" i="0" u="none" strike="noStrike" baseline="0" dirty="0">
                <a:latin typeface="Calibri" panose="020F0502020204030204" pitchFamily="34" charset="0"/>
              </a:rPr>
              <a:t>, which are modern drugs.</a:t>
            </a:r>
          </a:p>
          <a:p>
            <a:pPr marL="0" indent="0" algn="ctr">
              <a:buNone/>
            </a:pPr>
            <a:r>
              <a:rPr lang="en-US" sz="2400" b="1" i="0" u="sng" strike="noStrike" baseline="0" dirty="0">
                <a:latin typeface="Calibri" panose="020F0502020204030204" pitchFamily="34" charset="0"/>
              </a:rPr>
              <a:t>Thus, standardization of extraction procedures contributes significantly to the final quality of the herbal drug</a:t>
            </a:r>
            <a:endParaRPr lang="en-GB" sz="2400" b="1" u="sng" dirty="0"/>
          </a:p>
        </p:txBody>
      </p:sp>
      <p:sp>
        <p:nvSpPr>
          <p:cNvPr id="3" name="Title 2">
            <a:extLst>
              <a:ext uri="{FF2B5EF4-FFF2-40B4-BE49-F238E27FC236}">
                <a16:creationId xmlns:a16="http://schemas.microsoft.com/office/drawing/2014/main" id="{8C47FA48-2BFF-CEA4-B1FE-3CA97A08F4B2}"/>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6294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723373-776F-E862-8000-0B092A1BD74B}"/>
              </a:ext>
            </a:extLst>
          </p:cNvPr>
          <p:cNvSpPr>
            <a:spLocks noGrp="1"/>
          </p:cNvSpPr>
          <p:nvPr>
            <p:ph sz="quarter" idx="13"/>
          </p:nvPr>
        </p:nvSpPr>
        <p:spPr>
          <a:xfrm>
            <a:off x="450596" y="1366576"/>
            <a:ext cx="9445752" cy="5171384"/>
          </a:xfrm>
        </p:spPr>
        <p:txBody>
          <a:bodyPr/>
          <a:lstStyle/>
          <a:p>
            <a:r>
              <a:rPr lang="en-US" dirty="0"/>
              <a:t>Solvent extraction is the most widely used method. </a:t>
            </a:r>
          </a:p>
          <a:p>
            <a:r>
              <a:rPr lang="en-US" dirty="0"/>
              <a:t>The extraction of natural products progresses through the following stages: </a:t>
            </a:r>
          </a:p>
          <a:p>
            <a:pPr marL="457200" indent="-457200">
              <a:buAutoNum type="arabicParenBoth"/>
            </a:pPr>
            <a:r>
              <a:rPr lang="en-US" dirty="0"/>
              <a:t>the solvent penetrates into the solid matrix; </a:t>
            </a:r>
          </a:p>
          <a:p>
            <a:pPr marL="457200" indent="-457200">
              <a:buAutoNum type="arabicParenBoth"/>
            </a:pPr>
            <a:r>
              <a:rPr lang="en-US" dirty="0"/>
              <a:t>the solute dissolves in the solvents;</a:t>
            </a:r>
          </a:p>
          <a:p>
            <a:pPr marL="457200" indent="-457200">
              <a:buAutoNum type="arabicParenBoth"/>
            </a:pPr>
            <a:r>
              <a:rPr lang="en-US" dirty="0"/>
              <a:t> the solute is diffused out of the solid matrix; </a:t>
            </a:r>
          </a:p>
          <a:p>
            <a:pPr marL="457200" indent="-457200">
              <a:buAutoNum type="arabicParenBoth"/>
            </a:pPr>
            <a:r>
              <a:rPr lang="en-US" dirty="0"/>
              <a:t>the extracted solutes are collected.</a:t>
            </a:r>
            <a:endParaRPr lang="en-GB" dirty="0"/>
          </a:p>
        </p:txBody>
      </p:sp>
      <p:sp>
        <p:nvSpPr>
          <p:cNvPr id="3" name="Title 2">
            <a:extLst>
              <a:ext uri="{FF2B5EF4-FFF2-40B4-BE49-F238E27FC236}">
                <a16:creationId xmlns:a16="http://schemas.microsoft.com/office/drawing/2014/main" id="{936A0FFB-F3FB-7C65-3AE1-A9B66D44A300}"/>
              </a:ext>
            </a:extLst>
          </p:cNvPr>
          <p:cNvSpPr>
            <a:spLocks noGrp="1"/>
          </p:cNvSpPr>
          <p:nvPr>
            <p:ph type="title"/>
          </p:nvPr>
        </p:nvSpPr>
        <p:spPr>
          <a:xfrm>
            <a:off x="450596" y="430609"/>
            <a:ext cx="9146972" cy="640080"/>
          </a:xfrm>
        </p:spPr>
        <p:txBody>
          <a:bodyPr/>
          <a:lstStyle/>
          <a:p>
            <a:r>
              <a:rPr lang="en-GB" dirty="0"/>
              <a:t>Extraction techniques</a:t>
            </a:r>
          </a:p>
        </p:txBody>
      </p:sp>
    </p:spTree>
    <p:extLst>
      <p:ext uri="{BB962C8B-B14F-4D97-AF65-F5344CB8AC3E}">
        <p14:creationId xmlns:p14="http://schemas.microsoft.com/office/powerpoint/2010/main" val="1000673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descr="straight line">
            <a:extLst>
              <a:ext uri="{FF2B5EF4-FFF2-40B4-BE49-F238E27FC236}">
                <a16:creationId xmlns:a16="http://schemas.microsoft.com/office/drawing/2014/main" id="{91C17AB7-1E02-744B-8355-8ADCD6325281}"/>
              </a:ext>
            </a:extLst>
          </p:cNvPr>
          <p:cNvCxnSpPr>
            <a:cxnSpLocks/>
            <a:endCxn id="7" idx="3"/>
          </p:cNvCxnSpPr>
          <p:nvPr/>
        </p:nvCxnSpPr>
        <p:spPr>
          <a:xfrm flipH="1" flipV="1">
            <a:off x="5287423" y="2629092"/>
            <a:ext cx="843450" cy="778298"/>
          </a:xfrm>
          <a:prstGeom prst="line">
            <a:avLst/>
          </a:prstGeom>
          <a:ln/>
        </p:spPr>
        <p:style>
          <a:lnRef idx="3">
            <a:schemeClr val="dk1"/>
          </a:lnRef>
          <a:fillRef idx="0">
            <a:schemeClr val="dk1"/>
          </a:fillRef>
          <a:effectRef idx="2">
            <a:schemeClr val="dk1"/>
          </a:effectRef>
          <a:fontRef idx="minor">
            <a:schemeClr val="tx1"/>
          </a:fontRef>
        </p:style>
      </p:cxnSp>
      <p:cxnSp>
        <p:nvCxnSpPr>
          <p:cNvPr id="16" name="Straight Connector 15" descr="straight line">
            <a:extLst>
              <a:ext uri="{FF2B5EF4-FFF2-40B4-BE49-F238E27FC236}">
                <a16:creationId xmlns:a16="http://schemas.microsoft.com/office/drawing/2014/main" id="{9BE771C9-064B-5442-8A64-4D7AABC7510D}"/>
              </a:ext>
            </a:extLst>
          </p:cNvPr>
          <p:cNvCxnSpPr>
            <a:cxnSpLocks/>
            <a:stCxn id="12" idx="1"/>
          </p:cNvCxnSpPr>
          <p:nvPr/>
        </p:nvCxnSpPr>
        <p:spPr>
          <a:xfrm flipH="1">
            <a:off x="6214003" y="2601368"/>
            <a:ext cx="878622" cy="806021"/>
          </a:xfrm>
          <a:prstGeom prst="line">
            <a:avLst/>
          </a:prstGeom>
          <a:ln/>
        </p:spPr>
        <p:style>
          <a:lnRef idx="3">
            <a:schemeClr val="dk1"/>
          </a:lnRef>
          <a:fillRef idx="0">
            <a:schemeClr val="dk1"/>
          </a:fillRef>
          <a:effectRef idx="2">
            <a:schemeClr val="dk1"/>
          </a:effectRef>
          <a:fontRef idx="minor">
            <a:schemeClr val="tx1"/>
          </a:fontRef>
        </p:style>
      </p:cxnSp>
      <p:cxnSp>
        <p:nvCxnSpPr>
          <p:cNvPr id="55" name="Straight Connector 54" descr="straight line">
            <a:extLst>
              <a:ext uri="{FF2B5EF4-FFF2-40B4-BE49-F238E27FC236}">
                <a16:creationId xmlns:a16="http://schemas.microsoft.com/office/drawing/2014/main" id="{A6B56747-60A4-2344-A62E-1BD196B9FFA4}"/>
              </a:ext>
            </a:extLst>
          </p:cNvPr>
          <p:cNvCxnSpPr>
            <a:cxnSpLocks/>
            <a:stCxn id="166" idx="3"/>
          </p:cNvCxnSpPr>
          <p:nvPr/>
        </p:nvCxnSpPr>
        <p:spPr>
          <a:xfrm flipV="1">
            <a:off x="3515099" y="2742761"/>
            <a:ext cx="813062" cy="1601520"/>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66" name="Straight Connector 65" descr="straight line">
            <a:extLst>
              <a:ext uri="{FF2B5EF4-FFF2-40B4-BE49-F238E27FC236}">
                <a16:creationId xmlns:a16="http://schemas.microsoft.com/office/drawing/2014/main" id="{695C698A-2D20-FA42-B5AB-CBE70B49C5AC}"/>
              </a:ext>
            </a:extLst>
          </p:cNvPr>
          <p:cNvCxnSpPr>
            <a:cxnSpLocks/>
            <a:stCxn id="162" idx="3"/>
          </p:cNvCxnSpPr>
          <p:nvPr/>
        </p:nvCxnSpPr>
        <p:spPr>
          <a:xfrm>
            <a:off x="3502666" y="1876786"/>
            <a:ext cx="786121" cy="667394"/>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68" name="Straight Connector 67" descr="straight line">
            <a:extLst>
              <a:ext uri="{FF2B5EF4-FFF2-40B4-BE49-F238E27FC236}">
                <a16:creationId xmlns:a16="http://schemas.microsoft.com/office/drawing/2014/main" id="{62FA2EE9-7777-D14D-B05A-01440A8A7AF1}"/>
              </a:ext>
            </a:extLst>
          </p:cNvPr>
          <p:cNvCxnSpPr>
            <a:cxnSpLocks/>
            <a:stCxn id="163" idx="3"/>
            <a:endCxn id="7" idx="1"/>
          </p:cNvCxnSpPr>
          <p:nvPr/>
        </p:nvCxnSpPr>
        <p:spPr>
          <a:xfrm flipV="1">
            <a:off x="3335881" y="2629092"/>
            <a:ext cx="873475" cy="605748"/>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83" name="Straight Connector 82" descr="straight line">
            <a:extLst>
              <a:ext uri="{FF2B5EF4-FFF2-40B4-BE49-F238E27FC236}">
                <a16:creationId xmlns:a16="http://schemas.microsoft.com/office/drawing/2014/main" id="{04EEDFD0-7563-FC44-9546-F58808B1C9DC}"/>
              </a:ext>
            </a:extLst>
          </p:cNvPr>
          <p:cNvCxnSpPr>
            <a:cxnSpLocks/>
            <a:stCxn id="178" idx="1"/>
          </p:cNvCxnSpPr>
          <p:nvPr/>
        </p:nvCxnSpPr>
        <p:spPr>
          <a:xfrm flipH="1">
            <a:off x="8105568" y="2210483"/>
            <a:ext cx="1398738" cy="274507"/>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85" name="Straight Connector 84" descr="straight line">
            <a:extLst>
              <a:ext uri="{FF2B5EF4-FFF2-40B4-BE49-F238E27FC236}">
                <a16:creationId xmlns:a16="http://schemas.microsoft.com/office/drawing/2014/main" id="{FE694711-C8DF-2643-88C5-0B80347A10DF}"/>
              </a:ext>
            </a:extLst>
          </p:cNvPr>
          <p:cNvCxnSpPr>
            <a:cxnSpLocks/>
            <a:endCxn id="12" idx="3"/>
          </p:cNvCxnSpPr>
          <p:nvPr/>
        </p:nvCxnSpPr>
        <p:spPr>
          <a:xfrm flipH="1" flipV="1">
            <a:off x="8171616" y="2601368"/>
            <a:ext cx="2143436" cy="560692"/>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cxnSp>
        <p:nvCxnSpPr>
          <p:cNvPr id="97" name="Straight Connector 96" descr="straight line">
            <a:extLst>
              <a:ext uri="{FF2B5EF4-FFF2-40B4-BE49-F238E27FC236}">
                <a16:creationId xmlns:a16="http://schemas.microsoft.com/office/drawing/2014/main" id="{33DFB9F9-170B-6D4B-9508-6B22087708E5}"/>
              </a:ext>
            </a:extLst>
          </p:cNvPr>
          <p:cNvCxnSpPr>
            <a:cxnSpLocks/>
            <a:stCxn id="170" idx="1"/>
          </p:cNvCxnSpPr>
          <p:nvPr/>
        </p:nvCxnSpPr>
        <p:spPr>
          <a:xfrm flipH="1" flipV="1">
            <a:off x="8105568" y="3030439"/>
            <a:ext cx="1233142" cy="1316368"/>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4" name="Title 3">
            <a:extLst>
              <a:ext uri="{FF2B5EF4-FFF2-40B4-BE49-F238E27FC236}">
                <a16:creationId xmlns:a16="http://schemas.microsoft.com/office/drawing/2014/main" id="{FE7E940F-6D6B-4FE5-8CA2-E8AE96D300C2}"/>
              </a:ext>
            </a:extLst>
          </p:cNvPr>
          <p:cNvSpPr>
            <a:spLocks noGrp="1"/>
          </p:cNvSpPr>
          <p:nvPr>
            <p:ph type="title"/>
          </p:nvPr>
        </p:nvSpPr>
        <p:spPr>
          <a:xfrm>
            <a:off x="444500" y="414843"/>
            <a:ext cx="9146972" cy="640080"/>
          </a:xfrm>
        </p:spPr>
        <p:txBody>
          <a:bodyPr rtlCol="0"/>
          <a:lstStyle/>
          <a:p>
            <a:pPr rtl="0"/>
            <a:endParaRPr lang="en-GB" b="1" dirty="0">
              <a:solidFill>
                <a:schemeClr val="bg2">
                  <a:lumMod val="50000"/>
                </a:schemeClr>
              </a:solidFill>
              <a:latin typeface="Segoe UI Semibold" panose="020B0502040204020203" pitchFamily="34" charset="0"/>
              <a:cs typeface="Segoe UI Semibold" panose="020B0502040204020203" pitchFamily="34" charset="0"/>
            </a:endParaRPr>
          </a:p>
        </p:txBody>
      </p:sp>
      <p:sp>
        <p:nvSpPr>
          <p:cNvPr id="7" name="Rounded Rectangle 6" descr="rounded rectangle&#10;">
            <a:extLst>
              <a:ext uri="{FF2B5EF4-FFF2-40B4-BE49-F238E27FC236}">
                <a16:creationId xmlns:a16="http://schemas.microsoft.com/office/drawing/2014/main" id="{00558AAF-DDDB-A241-BA04-131395991E61}"/>
              </a:ext>
            </a:extLst>
          </p:cNvPr>
          <p:cNvSpPr/>
          <p:nvPr/>
        </p:nvSpPr>
        <p:spPr>
          <a:xfrm>
            <a:off x="4209356" y="2090058"/>
            <a:ext cx="1078067" cy="107806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a:p>
        </p:txBody>
      </p:sp>
      <p:sp>
        <p:nvSpPr>
          <p:cNvPr id="12" name="Rounded Rectangle 11" descr="rounded rectangle&#10;">
            <a:extLst>
              <a:ext uri="{FF2B5EF4-FFF2-40B4-BE49-F238E27FC236}">
                <a16:creationId xmlns:a16="http://schemas.microsoft.com/office/drawing/2014/main" id="{8D704371-74BD-D340-87AD-B5AA0789EA61}"/>
              </a:ext>
            </a:extLst>
          </p:cNvPr>
          <p:cNvSpPr>
            <a:spLocks noChangeAspect="1"/>
          </p:cNvSpPr>
          <p:nvPr/>
        </p:nvSpPr>
        <p:spPr>
          <a:xfrm>
            <a:off x="7092625" y="2061872"/>
            <a:ext cx="1078991" cy="107899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rtl="0"/>
            <a:endParaRPr lang="en-GB" dirty="0"/>
          </a:p>
        </p:txBody>
      </p:sp>
      <p:pic>
        <p:nvPicPr>
          <p:cNvPr id="31" name="Graphic 30" descr="Playbook with solid fill">
            <a:extLst>
              <a:ext uri="{FF2B5EF4-FFF2-40B4-BE49-F238E27FC236}">
                <a16:creationId xmlns:a16="http://schemas.microsoft.com/office/drawing/2014/main" id="{2EEAA0BB-7AFC-CE4E-8FAA-4C8662DF6B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6157" y="4511460"/>
            <a:ext cx="767094" cy="767094"/>
          </a:xfrm>
          <a:prstGeom prst="rect">
            <a:avLst/>
          </a:prstGeom>
        </p:spPr>
      </p:pic>
      <p:sp>
        <p:nvSpPr>
          <p:cNvPr id="118" name="TextBox 117">
            <a:extLst>
              <a:ext uri="{FF2B5EF4-FFF2-40B4-BE49-F238E27FC236}">
                <a16:creationId xmlns:a16="http://schemas.microsoft.com/office/drawing/2014/main" id="{C21BA5A9-898F-0342-A622-D41D5022C83D}"/>
              </a:ext>
            </a:extLst>
          </p:cNvPr>
          <p:cNvSpPr txBox="1"/>
          <p:nvPr/>
        </p:nvSpPr>
        <p:spPr>
          <a:xfrm>
            <a:off x="3916111" y="1389026"/>
            <a:ext cx="1607159" cy="646331"/>
          </a:xfrm>
          <a:prstGeom prst="rect">
            <a:avLst/>
          </a:prstGeom>
          <a:noFill/>
        </p:spPr>
        <p:txBody>
          <a:bodyPr wrap="square" rtlCol="0">
            <a:spAutoFit/>
          </a:bodyPr>
          <a:lstStyle/>
          <a:p>
            <a:pPr algn="ctr" rtl="0"/>
            <a:r>
              <a:rPr lang="en-GB" dirty="0"/>
              <a:t>Cold techniques</a:t>
            </a:r>
          </a:p>
        </p:txBody>
      </p:sp>
      <p:sp>
        <p:nvSpPr>
          <p:cNvPr id="125" name="TextBox 124">
            <a:extLst>
              <a:ext uri="{FF2B5EF4-FFF2-40B4-BE49-F238E27FC236}">
                <a16:creationId xmlns:a16="http://schemas.microsoft.com/office/drawing/2014/main" id="{A3563C1A-FAEC-B249-8E4A-9758A21D92AE}"/>
              </a:ext>
            </a:extLst>
          </p:cNvPr>
          <p:cNvSpPr txBox="1"/>
          <p:nvPr/>
        </p:nvSpPr>
        <p:spPr>
          <a:xfrm>
            <a:off x="6832868" y="1360839"/>
            <a:ext cx="1607159" cy="646331"/>
          </a:xfrm>
          <a:prstGeom prst="rect">
            <a:avLst/>
          </a:prstGeom>
          <a:noFill/>
        </p:spPr>
        <p:txBody>
          <a:bodyPr wrap="square" rtlCol="0">
            <a:spAutoFit/>
          </a:bodyPr>
          <a:lstStyle/>
          <a:p>
            <a:pPr algn="ctr" rtl="0"/>
            <a:r>
              <a:rPr lang="en-GB" dirty="0"/>
              <a:t>Hot techniques</a:t>
            </a:r>
          </a:p>
        </p:txBody>
      </p:sp>
      <p:sp>
        <p:nvSpPr>
          <p:cNvPr id="126" name="Rounded Rectangle 125" descr="rounded rectangle">
            <a:extLst>
              <a:ext uri="{FF2B5EF4-FFF2-40B4-BE49-F238E27FC236}">
                <a16:creationId xmlns:a16="http://schemas.microsoft.com/office/drawing/2014/main" id="{3E93C574-BE24-EC41-B552-3F8EEB79559F}"/>
              </a:ext>
            </a:extLst>
          </p:cNvPr>
          <p:cNvSpPr/>
          <p:nvPr/>
        </p:nvSpPr>
        <p:spPr>
          <a:xfrm>
            <a:off x="5370261" y="3134954"/>
            <a:ext cx="1630734" cy="1209327"/>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TextBox 5">
            <a:extLst>
              <a:ext uri="{FF2B5EF4-FFF2-40B4-BE49-F238E27FC236}">
                <a16:creationId xmlns:a16="http://schemas.microsoft.com/office/drawing/2014/main" id="{BB617502-9611-FD4C-9F67-0DDBD952EC9A}"/>
              </a:ext>
            </a:extLst>
          </p:cNvPr>
          <p:cNvSpPr txBox="1"/>
          <p:nvPr/>
        </p:nvSpPr>
        <p:spPr>
          <a:xfrm>
            <a:off x="5429459" y="3407389"/>
            <a:ext cx="1485956" cy="646331"/>
          </a:xfrm>
          <a:prstGeom prst="rect">
            <a:avLst/>
          </a:prstGeom>
          <a:noFill/>
        </p:spPr>
        <p:txBody>
          <a:bodyPr wrap="square" rtlCol="0">
            <a:spAutoFit/>
          </a:bodyPr>
          <a:lstStyle/>
          <a:p>
            <a:pPr algn="ctr" rtl="0"/>
            <a:r>
              <a:rPr lang="en-GB" dirty="0">
                <a:solidFill>
                  <a:schemeClr val="bg1"/>
                </a:solidFill>
              </a:rPr>
              <a:t>Extraction techniques</a:t>
            </a:r>
          </a:p>
        </p:txBody>
      </p:sp>
      <p:sp>
        <p:nvSpPr>
          <p:cNvPr id="162" name="Rounded Rectangle 161">
            <a:extLst>
              <a:ext uri="{FF2B5EF4-FFF2-40B4-BE49-F238E27FC236}">
                <a16:creationId xmlns:a16="http://schemas.microsoft.com/office/drawing/2014/main" id="{2BEA1B4A-6282-7B41-9119-8264A5887B7F}"/>
              </a:ext>
            </a:extLst>
          </p:cNvPr>
          <p:cNvSpPr>
            <a:spLocks noChangeAspect="1"/>
          </p:cNvSpPr>
          <p:nvPr/>
        </p:nvSpPr>
        <p:spPr>
          <a:xfrm>
            <a:off x="2097130" y="1587588"/>
            <a:ext cx="1405536" cy="578396"/>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maceration</a:t>
            </a:r>
          </a:p>
        </p:txBody>
      </p:sp>
      <p:sp>
        <p:nvSpPr>
          <p:cNvPr id="163" name="Rounded Rectangle 162">
            <a:extLst>
              <a:ext uri="{FF2B5EF4-FFF2-40B4-BE49-F238E27FC236}">
                <a16:creationId xmlns:a16="http://schemas.microsoft.com/office/drawing/2014/main" id="{3B7611C6-346B-444F-9259-18425BF5B8DE}"/>
              </a:ext>
            </a:extLst>
          </p:cNvPr>
          <p:cNvSpPr>
            <a:spLocks noChangeAspect="1"/>
          </p:cNvSpPr>
          <p:nvPr/>
        </p:nvSpPr>
        <p:spPr>
          <a:xfrm>
            <a:off x="1237999" y="2945641"/>
            <a:ext cx="2097882" cy="57839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t>infusion</a:t>
            </a:r>
          </a:p>
        </p:txBody>
      </p:sp>
      <p:sp>
        <p:nvSpPr>
          <p:cNvPr id="166" name="Rounded Rectangle 165">
            <a:extLst>
              <a:ext uri="{FF2B5EF4-FFF2-40B4-BE49-F238E27FC236}">
                <a16:creationId xmlns:a16="http://schemas.microsoft.com/office/drawing/2014/main" id="{AC4C7C33-EAFC-A843-99A3-C61A08C41742}"/>
              </a:ext>
            </a:extLst>
          </p:cNvPr>
          <p:cNvSpPr>
            <a:spLocks noChangeAspect="1"/>
          </p:cNvSpPr>
          <p:nvPr/>
        </p:nvSpPr>
        <p:spPr>
          <a:xfrm>
            <a:off x="2028443" y="4055082"/>
            <a:ext cx="1486656" cy="578397"/>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percolation</a:t>
            </a:r>
          </a:p>
        </p:txBody>
      </p:sp>
      <p:sp>
        <p:nvSpPr>
          <p:cNvPr id="170" name="Rounded Rectangle 169">
            <a:extLst>
              <a:ext uri="{FF2B5EF4-FFF2-40B4-BE49-F238E27FC236}">
                <a16:creationId xmlns:a16="http://schemas.microsoft.com/office/drawing/2014/main" id="{F66D380A-E407-0047-A953-5304129DE4C8}"/>
              </a:ext>
            </a:extLst>
          </p:cNvPr>
          <p:cNvSpPr>
            <a:spLocks noChangeAspect="1"/>
          </p:cNvSpPr>
          <p:nvPr/>
        </p:nvSpPr>
        <p:spPr>
          <a:xfrm>
            <a:off x="9338710" y="4052040"/>
            <a:ext cx="1696611" cy="58953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Reflux extraction</a:t>
            </a:r>
          </a:p>
        </p:txBody>
      </p:sp>
      <p:pic>
        <p:nvPicPr>
          <p:cNvPr id="33" name="Graphic 32" descr="Bar graph with upward trend with solid fill">
            <a:extLst>
              <a:ext uri="{FF2B5EF4-FFF2-40B4-BE49-F238E27FC236}">
                <a16:creationId xmlns:a16="http://schemas.microsoft.com/office/drawing/2014/main" id="{333F7673-C6DD-4941-B38F-478EC2996F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62875" y="4542391"/>
            <a:ext cx="719345" cy="719344"/>
          </a:xfrm>
          <a:prstGeom prst="rect">
            <a:avLst/>
          </a:prstGeom>
        </p:spPr>
      </p:pic>
      <p:sp>
        <p:nvSpPr>
          <p:cNvPr id="177" name="Rounded Rectangle 176">
            <a:extLst>
              <a:ext uri="{FF2B5EF4-FFF2-40B4-BE49-F238E27FC236}">
                <a16:creationId xmlns:a16="http://schemas.microsoft.com/office/drawing/2014/main" id="{3EC4CB03-5EB5-B342-9E18-763D51C985FD}"/>
              </a:ext>
            </a:extLst>
          </p:cNvPr>
          <p:cNvSpPr>
            <a:spLocks noChangeAspect="1"/>
          </p:cNvSpPr>
          <p:nvPr/>
        </p:nvSpPr>
        <p:spPr>
          <a:xfrm>
            <a:off x="9338710" y="2646481"/>
            <a:ext cx="1839476" cy="56789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err="1">
                <a:solidFill>
                  <a:schemeClr val="bg1"/>
                </a:solidFill>
              </a:rPr>
              <a:t>Soxholet</a:t>
            </a:r>
            <a:r>
              <a:rPr lang="en-GB" dirty="0">
                <a:solidFill>
                  <a:schemeClr val="bg1"/>
                </a:solidFill>
              </a:rPr>
              <a:t> </a:t>
            </a:r>
            <a:r>
              <a:rPr lang="en-GB" dirty="0" err="1">
                <a:solidFill>
                  <a:schemeClr val="bg1"/>
                </a:solidFill>
              </a:rPr>
              <a:t>appararus</a:t>
            </a:r>
            <a:endParaRPr lang="en-GB" dirty="0">
              <a:solidFill>
                <a:schemeClr val="bg1"/>
              </a:solidFill>
            </a:endParaRPr>
          </a:p>
        </p:txBody>
      </p:sp>
      <p:sp>
        <p:nvSpPr>
          <p:cNvPr id="178" name="Rounded Rectangle 177">
            <a:extLst>
              <a:ext uri="{FF2B5EF4-FFF2-40B4-BE49-F238E27FC236}">
                <a16:creationId xmlns:a16="http://schemas.microsoft.com/office/drawing/2014/main" id="{57624E38-1CF8-D245-A5C3-682DADB86B73}"/>
              </a:ext>
            </a:extLst>
          </p:cNvPr>
          <p:cNvSpPr>
            <a:spLocks noChangeAspect="1"/>
          </p:cNvSpPr>
          <p:nvPr/>
        </p:nvSpPr>
        <p:spPr>
          <a:xfrm>
            <a:off x="9504306" y="1949571"/>
            <a:ext cx="1365417" cy="52182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digestion</a:t>
            </a:r>
          </a:p>
        </p:txBody>
      </p:sp>
      <p:pic>
        <p:nvPicPr>
          <p:cNvPr id="3" name="Graphic 2" descr="Fire with solid fill">
            <a:extLst>
              <a:ext uri="{FF2B5EF4-FFF2-40B4-BE49-F238E27FC236}">
                <a16:creationId xmlns:a16="http://schemas.microsoft.com/office/drawing/2014/main" id="{982A3BE8-988D-40BD-0441-73A373AB50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4920" y="2116039"/>
            <a:ext cx="914400" cy="914400"/>
          </a:xfrm>
          <a:prstGeom prst="rect">
            <a:avLst/>
          </a:prstGeom>
        </p:spPr>
      </p:pic>
      <p:pic>
        <p:nvPicPr>
          <p:cNvPr id="9" name="Graphic 8" descr="Snowflake with solid fill">
            <a:extLst>
              <a:ext uri="{FF2B5EF4-FFF2-40B4-BE49-F238E27FC236}">
                <a16:creationId xmlns:a16="http://schemas.microsoft.com/office/drawing/2014/main" id="{16417598-ABAE-43E7-9DB0-7CB226D72FD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79357" y="2170530"/>
            <a:ext cx="914400" cy="914400"/>
          </a:xfrm>
          <a:prstGeom prst="rect">
            <a:avLst/>
          </a:prstGeom>
        </p:spPr>
      </p:pic>
      <p:cxnSp>
        <p:nvCxnSpPr>
          <p:cNvPr id="21" name="Straight Connector 20" descr="straight line">
            <a:extLst>
              <a:ext uri="{FF2B5EF4-FFF2-40B4-BE49-F238E27FC236}">
                <a16:creationId xmlns:a16="http://schemas.microsoft.com/office/drawing/2014/main" id="{46091137-DAC6-34DA-A1A9-75760B1AD4E3}"/>
              </a:ext>
            </a:extLst>
          </p:cNvPr>
          <p:cNvCxnSpPr>
            <a:cxnSpLocks/>
          </p:cNvCxnSpPr>
          <p:nvPr/>
        </p:nvCxnSpPr>
        <p:spPr>
          <a:xfrm flipV="1">
            <a:off x="3607595" y="3180215"/>
            <a:ext cx="945917" cy="1894203"/>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22" name="Rounded Rectangle 165">
            <a:extLst>
              <a:ext uri="{FF2B5EF4-FFF2-40B4-BE49-F238E27FC236}">
                <a16:creationId xmlns:a16="http://schemas.microsoft.com/office/drawing/2014/main" id="{B33CD191-3B28-00FA-F4CE-6A0E3B30C6F1}"/>
              </a:ext>
            </a:extLst>
          </p:cNvPr>
          <p:cNvSpPr>
            <a:spLocks noChangeAspect="1"/>
          </p:cNvSpPr>
          <p:nvPr/>
        </p:nvSpPr>
        <p:spPr>
          <a:xfrm>
            <a:off x="2120938" y="4972536"/>
            <a:ext cx="1971665" cy="76709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Ultrasound assisted extraction</a:t>
            </a:r>
          </a:p>
        </p:txBody>
      </p:sp>
      <p:cxnSp>
        <p:nvCxnSpPr>
          <p:cNvPr id="24" name="Straight Connector 23" descr="straight line">
            <a:extLst>
              <a:ext uri="{FF2B5EF4-FFF2-40B4-BE49-F238E27FC236}">
                <a16:creationId xmlns:a16="http://schemas.microsoft.com/office/drawing/2014/main" id="{65005DC4-F017-F226-FC2F-B5C5B65FF363}"/>
              </a:ext>
            </a:extLst>
          </p:cNvPr>
          <p:cNvCxnSpPr>
            <a:cxnSpLocks/>
            <a:stCxn id="25" idx="3"/>
            <a:endCxn id="7" idx="2"/>
          </p:cNvCxnSpPr>
          <p:nvPr/>
        </p:nvCxnSpPr>
        <p:spPr>
          <a:xfrm flipH="1" flipV="1">
            <a:off x="4748390" y="3168125"/>
            <a:ext cx="498808" cy="3288316"/>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25" name="Rounded Rectangle 165">
            <a:extLst>
              <a:ext uri="{FF2B5EF4-FFF2-40B4-BE49-F238E27FC236}">
                <a16:creationId xmlns:a16="http://schemas.microsoft.com/office/drawing/2014/main" id="{90B1C821-A40D-00FF-54F5-9D3A0773F498}"/>
              </a:ext>
            </a:extLst>
          </p:cNvPr>
          <p:cNvSpPr>
            <a:spLocks noChangeAspect="1"/>
          </p:cNvSpPr>
          <p:nvPr/>
        </p:nvSpPr>
        <p:spPr>
          <a:xfrm>
            <a:off x="3275533" y="6072894"/>
            <a:ext cx="1971665" cy="76709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Microwave </a:t>
            </a:r>
            <a:r>
              <a:rPr lang="en-GB" dirty="0" err="1">
                <a:solidFill>
                  <a:schemeClr val="bg1"/>
                </a:solidFill>
              </a:rPr>
              <a:t>assited</a:t>
            </a:r>
            <a:r>
              <a:rPr lang="en-GB" dirty="0">
                <a:solidFill>
                  <a:schemeClr val="bg1"/>
                </a:solidFill>
              </a:rPr>
              <a:t> extraction</a:t>
            </a:r>
          </a:p>
        </p:txBody>
      </p:sp>
      <p:cxnSp>
        <p:nvCxnSpPr>
          <p:cNvPr id="32" name="Straight Connector 31" descr="straight line">
            <a:extLst>
              <a:ext uri="{FF2B5EF4-FFF2-40B4-BE49-F238E27FC236}">
                <a16:creationId xmlns:a16="http://schemas.microsoft.com/office/drawing/2014/main" id="{7F2191CE-4E55-A34C-C6CE-C631A5D69313}"/>
              </a:ext>
            </a:extLst>
          </p:cNvPr>
          <p:cNvCxnSpPr>
            <a:cxnSpLocks/>
          </p:cNvCxnSpPr>
          <p:nvPr/>
        </p:nvCxnSpPr>
        <p:spPr>
          <a:xfrm flipH="1">
            <a:off x="8158241" y="1486096"/>
            <a:ext cx="1099068" cy="689788"/>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34" name="Rounded Rectangle 177">
            <a:extLst>
              <a:ext uri="{FF2B5EF4-FFF2-40B4-BE49-F238E27FC236}">
                <a16:creationId xmlns:a16="http://schemas.microsoft.com/office/drawing/2014/main" id="{D8794397-C98B-3E98-A45B-F380CDECB56E}"/>
              </a:ext>
            </a:extLst>
          </p:cNvPr>
          <p:cNvSpPr>
            <a:spLocks noChangeAspect="1"/>
          </p:cNvSpPr>
          <p:nvPr/>
        </p:nvSpPr>
        <p:spPr>
          <a:xfrm>
            <a:off x="9229942" y="1225184"/>
            <a:ext cx="1365417" cy="521824"/>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decoction</a:t>
            </a:r>
          </a:p>
        </p:txBody>
      </p:sp>
      <p:cxnSp>
        <p:nvCxnSpPr>
          <p:cNvPr id="37" name="Straight Connector 36" descr="straight line">
            <a:extLst>
              <a:ext uri="{FF2B5EF4-FFF2-40B4-BE49-F238E27FC236}">
                <a16:creationId xmlns:a16="http://schemas.microsoft.com/office/drawing/2014/main" id="{78846AF4-8148-ED69-904D-285A540939CF}"/>
              </a:ext>
            </a:extLst>
          </p:cNvPr>
          <p:cNvCxnSpPr>
            <a:cxnSpLocks/>
            <a:stCxn id="38" idx="1"/>
          </p:cNvCxnSpPr>
          <p:nvPr/>
        </p:nvCxnSpPr>
        <p:spPr>
          <a:xfrm flipH="1" flipV="1">
            <a:off x="8158241" y="2973749"/>
            <a:ext cx="1196717" cy="669875"/>
          </a:xfrm>
          <a:prstGeom prst="line">
            <a:avLst/>
          </a:prstGeom>
          <a:ln>
            <a:solidFill>
              <a:schemeClr val="bg2">
                <a:lumMod val="75000"/>
              </a:schemeClr>
            </a:solidFill>
          </a:ln>
        </p:spPr>
        <p:style>
          <a:lnRef idx="3">
            <a:schemeClr val="dk1"/>
          </a:lnRef>
          <a:fillRef idx="0">
            <a:schemeClr val="dk1"/>
          </a:fillRef>
          <a:effectRef idx="2">
            <a:schemeClr val="dk1"/>
          </a:effectRef>
          <a:fontRef idx="minor">
            <a:schemeClr val="tx1"/>
          </a:fontRef>
        </p:style>
      </p:cxnSp>
      <p:sp>
        <p:nvSpPr>
          <p:cNvPr id="38" name="Rounded Rectangle 169">
            <a:extLst>
              <a:ext uri="{FF2B5EF4-FFF2-40B4-BE49-F238E27FC236}">
                <a16:creationId xmlns:a16="http://schemas.microsoft.com/office/drawing/2014/main" id="{A6FFDA55-0BD6-277F-9D7A-BD52E0E5121F}"/>
              </a:ext>
            </a:extLst>
          </p:cNvPr>
          <p:cNvSpPr>
            <a:spLocks noChangeAspect="1"/>
          </p:cNvSpPr>
          <p:nvPr/>
        </p:nvSpPr>
        <p:spPr>
          <a:xfrm>
            <a:off x="9354958" y="3348857"/>
            <a:ext cx="1696611" cy="589533"/>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dirty="0">
                <a:solidFill>
                  <a:schemeClr val="bg1"/>
                </a:solidFill>
              </a:rPr>
              <a:t>distillation</a:t>
            </a:r>
          </a:p>
        </p:txBody>
      </p:sp>
    </p:spTree>
    <p:extLst>
      <p:ext uri="{BB962C8B-B14F-4D97-AF65-F5344CB8AC3E}">
        <p14:creationId xmlns:p14="http://schemas.microsoft.com/office/powerpoint/2010/main" val="320193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8B98DE-55CB-E49E-4497-451DEE316C7F}"/>
              </a:ext>
            </a:extLst>
          </p:cNvPr>
          <p:cNvSpPr>
            <a:spLocks noGrp="1"/>
          </p:cNvSpPr>
          <p:nvPr>
            <p:ph sz="quarter" idx="10"/>
          </p:nvPr>
        </p:nvSpPr>
        <p:spPr/>
        <p:txBody>
          <a:bodyPr>
            <a:normAutofit/>
          </a:bodyPr>
          <a:lstStyle/>
          <a:p>
            <a:r>
              <a:rPr lang="en-US" sz="2400" dirty="0"/>
              <a:t>In this process, the whole or coarsely powdered crude drug is placed in a stoppered container with the solvent and allowed to stand at </a:t>
            </a:r>
            <a:r>
              <a:rPr lang="en-US" sz="2400" b="1" dirty="0">
                <a:solidFill>
                  <a:srgbClr val="FF0000"/>
                </a:solidFill>
              </a:rPr>
              <a:t>room temperature </a:t>
            </a:r>
            <a:r>
              <a:rPr lang="en-US" sz="2400" dirty="0"/>
              <a:t>for a </a:t>
            </a:r>
            <a:r>
              <a:rPr lang="en-US" sz="2400" b="1" dirty="0">
                <a:solidFill>
                  <a:srgbClr val="FF0000"/>
                </a:solidFill>
              </a:rPr>
              <a:t>period of at least 3 days with frequent agitation until the soluble matter has dissolved</a:t>
            </a:r>
            <a:r>
              <a:rPr lang="en-US" sz="2400" dirty="0"/>
              <a:t>. The mixture then is strained to collect the filtrate.</a:t>
            </a:r>
            <a:endParaRPr lang="en-GB" sz="2400" dirty="0"/>
          </a:p>
        </p:txBody>
      </p:sp>
      <p:sp>
        <p:nvSpPr>
          <p:cNvPr id="3" name="Title 2">
            <a:extLst>
              <a:ext uri="{FF2B5EF4-FFF2-40B4-BE49-F238E27FC236}">
                <a16:creationId xmlns:a16="http://schemas.microsoft.com/office/drawing/2014/main" id="{46909F05-B098-0463-8368-7D0336ECBD59}"/>
              </a:ext>
            </a:extLst>
          </p:cNvPr>
          <p:cNvSpPr>
            <a:spLocks noGrp="1"/>
          </p:cNvSpPr>
          <p:nvPr>
            <p:ph type="title"/>
          </p:nvPr>
        </p:nvSpPr>
        <p:spPr/>
        <p:txBody>
          <a:bodyPr/>
          <a:lstStyle/>
          <a:p>
            <a:r>
              <a:rPr lang="en-GB" dirty="0"/>
              <a:t>Maceration</a:t>
            </a:r>
          </a:p>
        </p:txBody>
      </p:sp>
      <p:pic>
        <p:nvPicPr>
          <p:cNvPr id="4" name="Picture 3">
            <a:extLst>
              <a:ext uri="{FF2B5EF4-FFF2-40B4-BE49-F238E27FC236}">
                <a16:creationId xmlns:a16="http://schemas.microsoft.com/office/drawing/2014/main" id="{11AF2E32-75ED-6869-1B8C-B3D16882228B}"/>
              </a:ext>
            </a:extLst>
          </p:cNvPr>
          <p:cNvPicPr>
            <a:picLocks noChangeAspect="1"/>
          </p:cNvPicPr>
          <p:nvPr/>
        </p:nvPicPr>
        <p:blipFill>
          <a:blip r:embed="rId2"/>
          <a:stretch>
            <a:fillRect/>
          </a:stretch>
        </p:blipFill>
        <p:spPr>
          <a:xfrm>
            <a:off x="7019722" y="12560"/>
            <a:ext cx="5143500" cy="6858000"/>
          </a:xfrm>
          <a:prstGeom prst="rect">
            <a:avLst/>
          </a:prstGeom>
        </p:spPr>
      </p:pic>
    </p:spTree>
    <p:extLst>
      <p:ext uri="{BB962C8B-B14F-4D97-AF65-F5344CB8AC3E}">
        <p14:creationId xmlns:p14="http://schemas.microsoft.com/office/powerpoint/2010/main" val="207601698"/>
      </p:ext>
    </p:extLst>
  </p:cSld>
  <p:clrMapOvr>
    <a:masterClrMapping/>
  </p:clrMapOvr>
</p:sld>
</file>

<file path=ppt/theme/theme1.xml><?xml version="1.0" encoding="utf-8"?>
<a:theme xmlns:a="http://schemas.openxmlformats.org/drawingml/2006/main" name="Office Theme">
  <a:themeElements>
    <a:clrScheme name="Dyslexia 4">
      <a:dk1>
        <a:srgbClr val="000000"/>
      </a:dk1>
      <a:lt1>
        <a:srgbClr val="FFFFFF"/>
      </a:lt1>
      <a:dk2>
        <a:srgbClr val="44546A"/>
      </a:dk2>
      <a:lt2>
        <a:srgbClr val="E7E6E6"/>
      </a:lt2>
      <a:accent1>
        <a:srgbClr val="4472C4"/>
      </a:accent1>
      <a:accent2>
        <a:srgbClr val="D24726"/>
      </a:accent2>
      <a:accent3>
        <a:srgbClr val="9B5AC8"/>
      </a:accent3>
      <a:accent4>
        <a:srgbClr val="F0A11F"/>
      </a:accent4>
      <a:accent5>
        <a:srgbClr val="CB5BA3"/>
      </a:accent5>
      <a:accent6>
        <a:srgbClr val="70AD47"/>
      </a:accent6>
      <a:hlink>
        <a:srgbClr val="0563C1"/>
      </a:hlink>
      <a:folHlink>
        <a:srgbClr val="954F72"/>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3461207_TF22841449_Win32" id="{EBCD462B-83B1-4A9E-AAB3-36015C77996D}" vid="{01B0C928-270A-484D-ABAD-A9D19B50E7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DD0DBF-30B2-4FC6-A5E7-8374DC718037}">
  <ds:schemaRefs>
    <ds:schemaRef ds:uri="http://schemas.microsoft.com/sharepoint/v3/contenttype/forms"/>
  </ds:schemaRefs>
</ds:datastoreItem>
</file>

<file path=customXml/itemProps2.xml><?xml version="1.0" encoding="utf-8"?>
<ds:datastoreItem xmlns:ds="http://schemas.openxmlformats.org/officeDocument/2006/customXml" ds:itemID="{1C44B501-5DE1-46D9-B449-400C46FE1425}">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customXml/itemProps3.xml><?xml version="1.0" encoding="utf-8"?>
<ds:datastoreItem xmlns:ds="http://schemas.openxmlformats.org/officeDocument/2006/customXml" ds:itemID="{B2A44EB6-3BD3-4FF9-B8D1-D973C54C3ED7}">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Mind map</Template>
  <TotalTime>26200</TotalTime>
  <Words>1027</Words>
  <Application>Microsoft Office PowerPoint</Application>
  <PresentationFormat>Widescreen</PresentationFormat>
  <Paragraphs>93</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Extraction techniques of medicinal plants</vt:lpstr>
      <vt:lpstr>EXTRACTION</vt:lpstr>
      <vt:lpstr>Can we use that extract directly?</vt:lpstr>
      <vt:lpstr>Give me examples from your life</vt:lpstr>
      <vt:lpstr>Think again !</vt:lpstr>
      <vt:lpstr>PowerPoint Presentation</vt:lpstr>
      <vt:lpstr>Extraction techniques</vt:lpstr>
      <vt:lpstr>PowerPoint Presentation</vt:lpstr>
      <vt:lpstr>Maceration</vt:lpstr>
      <vt:lpstr>Infusion</vt:lpstr>
      <vt:lpstr>Percolation</vt:lpstr>
      <vt:lpstr>Decoction</vt:lpstr>
      <vt:lpstr>Digestion</vt:lpstr>
      <vt:lpstr>Ultrasound assisted extraction</vt:lpstr>
      <vt:lpstr>Microwave assisted extraction</vt:lpstr>
      <vt:lpstr>How to choose from these methods?</vt:lpstr>
      <vt:lpstr>Practical part</vt:lpstr>
      <vt:lpstr>Extraction technique</vt:lpstr>
      <vt:lpstr>Practical part</vt:lpstr>
      <vt:lpstr>Extraction technique</vt:lpstr>
      <vt:lpstr>Extraction yield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Maps</dc:title>
  <dc:creator>Riham Alansary</dc:creator>
  <cp:lastModifiedBy>Riham Alansary</cp:lastModifiedBy>
  <cp:revision>22</cp:revision>
  <dcterms:created xsi:type="dcterms:W3CDTF">2024-01-27T04:09:40Z</dcterms:created>
  <dcterms:modified xsi:type="dcterms:W3CDTF">2025-08-10T08:49:26Z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